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handoutMasterIdLst>
    <p:handoutMasterId r:id="rId45"/>
  </p:handoutMasterIdLst>
  <p:sldIdLst>
    <p:sldId id="256" r:id="rId2"/>
    <p:sldId id="469" r:id="rId3"/>
    <p:sldId id="583" r:id="rId4"/>
    <p:sldId id="568" r:id="rId5"/>
    <p:sldId id="584" r:id="rId6"/>
    <p:sldId id="606" r:id="rId7"/>
    <p:sldId id="607" r:id="rId8"/>
    <p:sldId id="585" r:id="rId9"/>
    <p:sldId id="586" r:id="rId10"/>
    <p:sldId id="587" r:id="rId11"/>
    <p:sldId id="588" r:id="rId12"/>
    <p:sldId id="395" r:id="rId13"/>
    <p:sldId id="396" r:id="rId14"/>
    <p:sldId id="539" r:id="rId15"/>
    <p:sldId id="589" r:id="rId16"/>
    <p:sldId id="590" r:id="rId17"/>
    <p:sldId id="591" r:id="rId18"/>
    <p:sldId id="592" r:id="rId19"/>
    <p:sldId id="597" r:id="rId20"/>
    <p:sldId id="594" r:id="rId21"/>
    <p:sldId id="593" r:id="rId22"/>
    <p:sldId id="598" r:id="rId23"/>
    <p:sldId id="595" r:id="rId24"/>
    <p:sldId id="596" r:id="rId25"/>
    <p:sldId id="599" r:id="rId26"/>
    <p:sldId id="600" r:id="rId27"/>
    <p:sldId id="601" r:id="rId28"/>
    <p:sldId id="605" r:id="rId29"/>
    <p:sldId id="602" r:id="rId30"/>
    <p:sldId id="604" r:id="rId31"/>
    <p:sldId id="608" r:id="rId32"/>
    <p:sldId id="609" r:id="rId33"/>
    <p:sldId id="610" r:id="rId34"/>
    <p:sldId id="611" r:id="rId35"/>
    <p:sldId id="612" r:id="rId36"/>
    <p:sldId id="342" r:id="rId37"/>
    <p:sldId id="613" r:id="rId38"/>
    <p:sldId id="614" r:id="rId39"/>
    <p:sldId id="615" r:id="rId40"/>
    <p:sldId id="577" r:id="rId41"/>
    <p:sldId id="616" r:id="rId42"/>
    <p:sldId id="397"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89469B4-21D8-4B4C-8832-24530C8F1201}">
          <p14:sldIdLst>
            <p14:sldId id="256"/>
            <p14:sldId id="469"/>
            <p14:sldId id="583"/>
            <p14:sldId id="568"/>
            <p14:sldId id="584"/>
            <p14:sldId id="606"/>
            <p14:sldId id="607"/>
            <p14:sldId id="585"/>
            <p14:sldId id="586"/>
            <p14:sldId id="587"/>
            <p14:sldId id="588"/>
            <p14:sldId id="395"/>
            <p14:sldId id="396"/>
            <p14:sldId id="539"/>
            <p14:sldId id="589"/>
            <p14:sldId id="590"/>
            <p14:sldId id="591"/>
            <p14:sldId id="592"/>
            <p14:sldId id="597"/>
            <p14:sldId id="594"/>
            <p14:sldId id="593"/>
            <p14:sldId id="598"/>
            <p14:sldId id="595"/>
            <p14:sldId id="596"/>
            <p14:sldId id="599"/>
            <p14:sldId id="600"/>
            <p14:sldId id="601"/>
            <p14:sldId id="605"/>
            <p14:sldId id="602"/>
            <p14:sldId id="604"/>
            <p14:sldId id="608"/>
            <p14:sldId id="609"/>
            <p14:sldId id="610"/>
            <p14:sldId id="611"/>
            <p14:sldId id="612"/>
            <p14:sldId id="342"/>
            <p14:sldId id="613"/>
            <p14:sldId id="614"/>
            <p14:sldId id="615"/>
            <p14:sldId id="577"/>
            <p14:sldId id="616"/>
            <p14:sldId id="397"/>
          </p14:sldIdLst>
        </p14:section>
      </p14:sectionLst>
    </p:ex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9808" autoAdjust="0"/>
  </p:normalViewPr>
  <p:slideViewPr>
    <p:cSldViewPr>
      <p:cViewPr varScale="1">
        <p:scale>
          <a:sx n="100" d="100"/>
          <a:sy n="100" d="100"/>
        </p:scale>
        <p:origin x="2622" y="90"/>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7/29/2024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7/29/2024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a:t>
            </a:fld>
            <a:endParaRPr lang="en-US"/>
          </a:p>
        </p:txBody>
      </p:sp>
    </p:spTree>
    <p:extLst>
      <p:ext uri="{BB962C8B-B14F-4D97-AF65-F5344CB8AC3E}">
        <p14:creationId xmlns:p14="http://schemas.microsoft.com/office/powerpoint/2010/main" val="27358050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https://platform.openai.com/docs/api-reference/audio/createTranscription#audio-createtranscription-temperature</a:t>
            </a:r>
          </a:p>
        </p:txBody>
      </p:sp>
      <p:sp>
        <p:nvSpPr>
          <p:cNvPr id="4" name="Slide Number Placeholder 3"/>
          <p:cNvSpPr>
            <a:spLocks noGrp="1"/>
          </p:cNvSpPr>
          <p:nvPr>
            <p:ph type="sldNum" sz="quarter" idx="5"/>
          </p:nvPr>
        </p:nvSpPr>
        <p:spPr/>
        <p:txBody>
          <a:bodyPr/>
          <a:lstStyle/>
          <a:p>
            <a:fld id="{5EE2CF44-2B13-41B4-A334-1CDF534EEBBF}" type="slidenum">
              <a:rPr lang="en-US" smtClean="0"/>
              <a:t>35</a:t>
            </a:fld>
            <a:endParaRPr lang="en-US"/>
          </a:p>
        </p:txBody>
      </p:sp>
    </p:spTree>
    <p:extLst>
      <p:ext uri="{BB962C8B-B14F-4D97-AF65-F5344CB8AC3E}">
        <p14:creationId xmlns:p14="http://schemas.microsoft.com/office/powerpoint/2010/main" val="1145095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https://platform.openai.com/docs/guides/speech-to-text/speech-to-text</a:t>
            </a:r>
          </a:p>
        </p:txBody>
      </p:sp>
      <p:sp>
        <p:nvSpPr>
          <p:cNvPr id="4" name="Slide Number Placeholder 3"/>
          <p:cNvSpPr>
            <a:spLocks noGrp="1"/>
          </p:cNvSpPr>
          <p:nvPr>
            <p:ph type="sldNum" sz="quarter" idx="5"/>
          </p:nvPr>
        </p:nvSpPr>
        <p:spPr/>
        <p:txBody>
          <a:bodyPr/>
          <a:lstStyle/>
          <a:p>
            <a:fld id="{5EE2CF44-2B13-41B4-A334-1CDF534EEBBF}" type="slidenum">
              <a:rPr lang="en-US" smtClean="0"/>
              <a:t>5</a:t>
            </a:fld>
            <a:endParaRPr lang="en-US"/>
          </a:p>
        </p:txBody>
      </p:sp>
    </p:spTree>
    <p:extLst>
      <p:ext uri="{BB962C8B-B14F-4D97-AF65-F5344CB8AC3E}">
        <p14:creationId xmlns:p14="http://schemas.microsoft.com/office/powerpoint/2010/main" val="4014131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https://platform.openai.com/docs/guides/speech-to-text/supported-languages</a:t>
            </a:r>
          </a:p>
        </p:txBody>
      </p:sp>
      <p:sp>
        <p:nvSpPr>
          <p:cNvPr id="4" name="Slide Number Placeholder 3"/>
          <p:cNvSpPr>
            <a:spLocks noGrp="1"/>
          </p:cNvSpPr>
          <p:nvPr>
            <p:ph type="sldNum" sz="quarter" idx="5"/>
          </p:nvPr>
        </p:nvSpPr>
        <p:spPr/>
        <p:txBody>
          <a:bodyPr/>
          <a:lstStyle/>
          <a:p>
            <a:fld id="{5EE2CF44-2B13-41B4-A334-1CDF534EEBBF}" type="slidenum">
              <a:rPr lang="en-US" smtClean="0"/>
              <a:t>6</a:t>
            </a:fld>
            <a:endParaRPr lang="en-US"/>
          </a:p>
        </p:txBody>
      </p:sp>
    </p:spTree>
    <p:extLst>
      <p:ext uri="{BB962C8B-B14F-4D97-AF65-F5344CB8AC3E}">
        <p14:creationId xmlns:p14="http://schemas.microsoft.com/office/powerpoint/2010/main" val="3629957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https://platform.openai.com/docs/guides/speech-to-text/longer-inputs</a:t>
            </a:r>
          </a:p>
        </p:txBody>
      </p:sp>
      <p:sp>
        <p:nvSpPr>
          <p:cNvPr id="4" name="Slide Number Placeholder 3"/>
          <p:cNvSpPr>
            <a:spLocks noGrp="1"/>
          </p:cNvSpPr>
          <p:nvPr>
            <p:ph type="sldNum" sz="quarter" idx="5"/>
          </p:nvPr>
        </p:nvSpPr>
        <p:spPr/>
        <p:txBody>
          <a:bodyPr/>
          <a:lstStyle/>
          <a:p>
            <a:fld id="{5EE2CF44-2B13-41B4-A334-1CDF534EEBBF}" type="slidenum">
              <a:rPr lang="en-US" smtClean="0"/>
              <a:t>7</a:t>
            </a:fld>
            <a:endParaRPr lang="en-US"/>
          </a:p>
        </p:txBody>
      </p:sp>
    </p:spTree>
    <p:extLst>
      <p:ext uri="{BB962C8B-B14F-4D97-AF65-F5344CB8AC3E}">
        <p14:creationId xmlns:p14="http://schemas.microsoft.com/office/powerpoint/2010/main" val="1593876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https://www.youtube.com/channel/UC35ZpwldGw7ZJ5R-2sLijzw</a:t>
            </a:r>
          </a:p>
        </p:txBody>
      </p:sp>
      <p:sp>
        <p:nvSpPr>
          <p:cNvPr id="4" name="Slide Number Placeholder 3"/>
          <p:cNvSpPr>
            <a:spLocks noGrp="1"/>
          </p:cNvSpPr>
          <p:nvPr>
            <p:ph type="sldNum" sz="quarter" idx="5"/>
          </p:nvPr>
        </p:nvSpPr>
        <p:spPr/>
        <p:txBody>
          <a:bodyPr/>
          <a:lstStyle/>
          <a:p>
            <a:fld id="{87B3A593-3E8F-4379-9F73-F236B8A380CB}" type="slidenum">
              <a:rPr lang="en-US" smtClean="0"/>
              <a:t>12</a:t>
            </a:fld>
            <a:endParaRPr lang="en-US"/>
          </a:p>
        </p:txBody>
      </p:sp>
    </p:spTree>
    <p:extLst>
      <p:ext uri="{BB962C8B-B14F-4D97-AF65-F5344CB8AC3E}">
        <p14:creationId xmlns:p14="http://schemas.microsoft.com/office/powerpoint/2010/main" val="2824266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https://www.youtube.com/channel/UC35ZpwldGw7ZJ5R-2sLijzw/join</a:t>
            </a:r>
          </a:p>
        </p:txBody>
      </p:sp>
      <p:sp>
        <p:nvSpPr>
          <p:cNvPr id="4" name="Slide Number Placeholder 3"/>
          <p:cNvSpPr>
            <a:spLocks noGrp="1"/>
          </p:cNvSpPr>
          <p:nvPr>
            <p:ph type="sldNum" sz="quarter" idx="5"/>
          </p:nvPr>
        </p:nvSpPr>
        <p:spPr/>
        <p:txBody>
          <a:bodyPr/>
          <a:lstStyle/>
          <a:p>
            <a:fld id="{87B3A593-3E8F-4379-9F73-F236B8A380CB}" type="slidenum">
              <a:rPr lang="en-US" smtClean="0"/>
              <a:t>13</a:t>
            </a:fld>
            <a:endParaRPr lang="en-US"/>
          </a:p>
        </p:txBody>
      </p:sp>
    </p:spTree>
    <p:extLst>
      <p:ext uri="{BB962C8B-B14F-4D97-AF65-F5344CB8AC3E}">
        <p14:creationId xmlns:p14="http://schemas.microsoft.com/office/powerpoint/2010/main" val="1303936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https://platform.openai.com/docs/api-reference/audio/createTranscription#audio-createtranscription-timestamp_granularities</a:t>
            </a:r>
          </a:p>
        </p:txBody>
      </p:sp>
      <p:sp>
        <p:nvSpPr>
          <p:cNvPr id="4" name="Slide Number Placeholder 3"/>
          <p:cNvSpPr>
            <a:spLocks noGrp="1"/>
          </p:cNvSpPr>
          <p:nvPr>
            <p:ph type="sldNum" sz="quarter" idx="5"/>
          </p:nvPr>
        </p:nvSpPr>
        <p:spPr/>
        <p:txBody>
          <a:bodyPr/>
          <a:lstStyle/>
          <a:p>
            <a:fld id="{5EE2CF44-2B13-41B4-A334-1CDF534EEBBF}" type="slidenum">
              <a:rPr lang="en-US" smtClean="0"/>
              <a:t>16</a:t>
            </a:fld>
            <a:endParaRPr lang="en-US"/>
          </a:p>
        </p:txBody>
      </p:sp>
    </p:spTree>
    <p:extLst>
      <p:ext uri="{BB962C8B-B14F-4D97-AF65-F5344CB8AC3E}">
        <p14:creationId xmlns:p14="http://schemas.microsoft.com/office/powerpoint/2010/main" val="4171002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https://platform.openai.com/docs/api-reference/audio/verbose-json-object</a:t>
            </a:r>
          </a:p>
        </p:txBody>
      </p:sp>
      <p:sp>
        <p:nvSpPr>
          <p:cNvPr id="4" name="Slide Number Placeholder 3"/>
          <p:cNvSpPr>
            <a:spLocks noGrp="1"/>
          </p:cNvSpPr>
          <p:nvPr>
            <p:ph type="sldNum" sz="quarter" idx="5"/>
          </p:nvPr>
        </p:nvSpPr>
        <p:spPr/>
        <p:txBody>
          <a:bodyPr/>
          <a:lstStyle/>
          <a:p>
            <a:fld id="{5EE2CF44-2B13-41B4-A334-1CDF534EEBBF}" type="slidenum">
              <a:rPr lang="en-US" smtClean="0"/>
              <a:t>17</a:t>
            </a:fld>
            <a:endParaRPr lang="en-US"/>
          </a:p>
        </p:txBody>
      </p:sp>
    </p:spTree>
    <p:extLst>
      <p:ext uri="{BB962C8B-B14F-4D97-AF65-F5344CB8AC3E}">
        <p14:creationId xmlns:p14="http://schemas.microsoft.com/office/powerpoint/2010/main" val="32062854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https://platform.openai.com/docs/guides/speech-to-text/prompting</a:t>
            </a:r>
          </a:p>
        </p:txBody>
      </p:sp>
      <p:sp>
        <p:nvSpPr>
          <p:cNvPr id="4" name="Slide Number Placeholder 3"/>
          <p:cNvSpPr>
            <a:spLocks noGrp="1"/>
          </p:cNvSpPr>
          <p:nvPr>
            <p:ph type="sldNum" sz="quarter" idx="5"/>
          </p:nvPr>
        </p:nvSpPr>
        <p:spPr/>
        <p:txBody>
          <a:bodyPr/>
          <a:lstStyle/>
          <a:p>
            <a:fld id="{5EE2CF44-2B13-41B4-A334-1CDF534EEBBF}" type="slidenum">
              <a:rPr lang="en-US" smtClean="0"/>
              <a:t>32</a:t>
            </a:fld>
            <a:endParaRPr lang="en-US"/>
          </a:p>
        </p:txBody>
      </p:sp>
    </p:spTree>
    <p:extLst>
      <p:ext uri="{BB962C8B-B14F-4D97-AF65-F5344CB8AC3E}">
        <p14:creationId xmlns:p14="http://schemas.microsoft.com/office/powerpoint/2010/main" val="22473467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7/29/2024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7/29/2024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7/29/2024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7/29/2024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7/29/2024</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7/29/2024</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CC0096-1860-4642-9CD2-0079EA5E7CD1}" type="datetimeFigureOut">
              <a:rPr lang="en-US" smtClean="0"/>
              <a:t>7/29/2024</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7/29/2024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7/29/2024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7/29/2024</a:t>
            </a:fld>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6.xml"/><Relationship Id="rId5" Type="http://schemas.openxmlformats.org/officeDocument/2006/relationships/image" Target="../media/image6.sv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6.xml"/><Relationship Id="rId5" Type="http://schemas.openxmlformats.org/officeDocument/2006/relationships/image" Target="../media/image6.svg"/><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3124199"/>
            <a:ext cx="10363200" cy="2514601"/>
          </a:xfrm>
        </p:spPr>
        <p:txBody>
          <a:bodyPr>
            <a:normAutofit fontScale="90000"/>
          </a:bodyPr>
          <a:lstStyle/>
          <a:p>
            <a:r>
              <a:rPr lang="en-US" dirty="0"/>
              <a:t>Working with</a:t>
            </a:r>
            <a:br>
              <a:rPr lang="en-US" dirty="0"/>
            </a:br>
            <a:r>
              <a:rPr lang="en-US" dirty="0"/>
              <a:t>Audio</a:t>
            </a:r>
            <a:br>
              <a:rPr lang="en-US" dirty="0"/>
            </a:br>
            <a:r>
              <a:rPr lang="en-US" dirty="0"/>
              <a:t>Part 3</a:t>
            </a:r>
            <a:br>
              <a:rPr lang="en-US" dirty="0"/>
            </a:br>
            <a:r>
              <a:rPr lang="en-US" dirty="0"/>
              <a:t>Whisper (Transcription)</a:t>
            </a:r>
            <a:endParaRPr dirty="0"/>
          </a:p>
        </p:txBody>
      </p:sp>
      <p:pic>
        <p:nvPicPr>
          <p:cNvPr id="5" name="Picture 4">
            <a:extLst>
              <a:ext uri="{FF2B5EF4-FFF2-40B4-BE49-F238E27FC236}">
                <a16:creationId xmlns:a16="http://schemas.microsoft.com/office/drawing/2014/main" id="{46B1794F-67A6-D6E5-DBB7-4585D619069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3429000"/>
            <a:ext cx="1711037" cy="1711037"/>
          </a:xfrm>
          <a:prstGeom prst="rect">
            <a:avLst/>
          </a:prstGeom>
        </p:spPr>
      </p:pic>
    </p:spTree>
    <p:extLst>
      <p:ext uri="{BB962C8B-B14F-4D97-AF65-F5344CB8AC3E}">
        <p14:creationId xmlns:p14="http://schemas.microsoft.com/office/powerpoint/2010/main" val="24245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F2F22-0BF8-0887-5084-1DFA3A9D4228}"/>
              </a:ext>
            </a:extLst>
          </p:cNvPr>
          <p:cNvSpPr>
            <a:spLocks noGrp="1"/>
          </p:cNvSpPr>
          <p:nvPr>
            <p:ph type="title"/>
          </p:nvPr>
        </p:nvSpPr>
        <p:spPr/>
        <p:txBody>
          <a:bodyPr/>
          <a:lstStyle/>
          <a:p>
            <a:r>
              <a:rPr lang="en-US" dirty="0"/>
              <a:t>Demo:</a:t>
            </a:r>
            <a:br>
              <a:rPr lang="en-US" dirty="0"/>
            </a:br>
            <a:r>
              <a:rPr lang="en-US" dirty="0"/>
              <a:t>Simple Transcription</a:t>
            </a:r>
          </a:p>
        </p:txBody>
      </p:sp>
      <p:sp>
        <p:nvSpPr>
          <p:cNvPr id="4" name="TextBox 3">
            <a:extLst>
              <a:ext uri="{FF2B5EF4-FFF2-40B4-BE49-F238E27FC236}">
                <a16:creationId xmlns:a16="http://schemas.microsoft.com/office/drawing/2014/main" id="{BC045A95-C313-5149-23AE-9512162F4854}"/>
              </a:ext>
            </a:extLst>
          </p:cNvPr>
          <p:cNvSpPr txBox="1"/>
          <p:nvPr/>
        </p:nvSpPr>
        <p:spPr>
          <a:xfrm>
            <a:off x="952500" y="2362200"/>
            <a:ext cx="10287000" cy="2677656"/>
          </a:xfrm>
          <a:prstGeom prst="rect">
            <a:avLst/>
          </a:prstGeom>
          <a:noFill/>
        </p:spPr>
        <p:txBody>
          <a:bodyPr wrap="square">
            <a:spAutoFit/>
          </a:bodyPr>
          <a:lstStyle/>
          <a:p>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CDCAA"/>
                </a:solidFill>
                <a:effectLst/>
                <a:highlight>
                  <a:srgbClr val="000000"/>
                </a:highlight>
                <a:latin typeface="Consolas" panose="020B0609020204030204" pitchFamily="49" charset="0"/>
              </a:rPr>
              <a:t>open</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"./artifacts/FDR_pearlharborspeech_64kb.mp3"</a:t>
            </a:r>
            <a:r>
              <a:rPr lang="en-US" sz="2400" b="0" dirty="0">
                <a:solidFill>
                  <a:srgbClr val="FFFFFF"/>
                </a:solidFill>
                <a:effectLst/>
                <a:highlight>
                  <a:srgbClr val="000000"/>
                </a:highlight>
                <a:latin typeface="Consolas" panose="020B0609020204030204" pitchFamily="49" charset="0"/>
              </a:rPr>
              <a:t>, </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rb</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9CDCFE"/>
                </a:solidFill>
                <a:effectLst/>
                <a:highlight>
                  <a:srgbClr val="000000"/>
                </a:highlight>
                <a:latin typeface="Consolas" panose="020B0609020204030204" pitchFamily="49" charset="0"/>
              </a:rPr>
              <a:t>transcription</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client</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transcriptions</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DCDCAA"/>
                </a:solidFill>
                <a:effectLst/>
                <a:highlight>
                  <a:srgbClr val="000000"/>
                </a:highlight>
                <a:latin typeface="Consolas" panose="020B0609020204030204" pitchFamily="49" charset="0"/>
              </a:rPr>
              <a:t>create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model</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"whisper-1"</a:t>
            </a:r>
            <a:r>
              <a:rPr lang="en-US" sz="2400" b="0" dirty="0">
                <a:solidFill>
                  <a:srgbClr val="FFFFFF"/>
                </a:solidFill>
                <a:effectLst/>
                <a:highlight>
                  <a:srgbClr val="000000"/>
                </a:highlight>
                <a:latin typeface="Consolas" panose="020B0609020204030204" pitchFamily="49" charset="0"/>
              </a:rPr>
              <a:t>, </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file</a:t>
            </a:r>
            <a:r>
              <a:rPr lang="en-US" sz="2400" b="0" dirty="0">
                <a:solidFill>
                  <a:srgbClr val="D4D4D4"/>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audio_file</a:t>
            </a:r>
            <a:endParaRPr lang="en-US" sz="2400" b="0" dirty="0">
              <a:solidFill>
                <a:srgbClr val="FFFFFF"/>
              </a:solidFill>
              <a:effectLst/>
              <a:highlight>
                <a:srgbClr val="000000"/>
              </a:highlight>
              <a:latin typeface="Consolas" panose="020B0609020204030204" pitchFamily="49" charset="0"/>
            </a:endParaRPr>
          </a:p>
          <a:p>
            <a:r>
              <a:rPr lang="en-US" sz="2400" b="0" dirty="0">
                <a:solidFill>
                  <a:srgbClr val="FFFFFF"/>
                </a:solidFill>
                <a:effectLst/>
                <a:highlight>
                  <a:srgbClr val="000000"/>
                </a:highlight>
                <a:latin typeface="Consolas" panose="020B0609020204030204" pitchFamily="49" charset="0"/>
              </a:rPr>
              <a:t>)</a:t>
            </a:r>
          </a:p>
          <a:p>
            <a:r>
              <a:rPr lang="en-US" sz="2400" b="0" dirty="0">
                <a:solidFill>
                  <a:srgbClr val="DCDCAA"/>
                </a:solidFill>
                <a:effectLst/>
                <a:highlight>
                  <a:srgbClr val="000000"/>
                </a:highlight>
                <a:latin typeface="Consolas" panose="020B0609020204030204" pitchFamily="49" charset="0"/>
              </a:rPr>
              <a:t>print</a:t>
            </a:r>
            <a:r>
              <a:rPr lang="en-US" sz="2400" b="0" dirty="0">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transcription</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text</a:t>
            </a:r>
            <a:r>
              <a:rPr lang="en-US" sz="2400" b="0" dirty="0">
                <a:solidFill>
                  <a:srgbClr val="FFFFFF"/>
                </a:solidFill>
                <a:effectLst/>
                <a:highlight>
                  <a:srgbClr val="000000"/>
                </a:highlight>
                <a:latin typeface="Consolas" panose="020B0609020204030204" pitchFamily="49" charset="0"/>
              </a:rPr>
              <a:t>)</a:t>
            </a:r>
          </a:p>
        </p:txBody>
      </p:sp>
    </p:spTree>
    <p:extLst>
      <p:ext uri="{BB962C8B-B14F-4D97-AF65-F5344CB8AC3E}">
        <p14:creationId xmlns:p14="http://schemas.microsoft.com/office/powerpoint/2010/main" val="1373580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27F43-18D5-A5F3-4CFB-EB482823E734}"/>
              </a:ext>
            </a:extLst>
          </p:cNvPr>
          <p:cNvSpPr>
            <a:spLocks noGrp="1"/>
          </p:cNvSpPr>
          <p:nvPr>
            <p:ph type="title"/>
          </p:nvPr>
        </p:nvSpPr>
        <p:spPr/>
        <p:txBody>
          <a:bodyPr/>
          <a:lstStyle/>
          <a:p>
            <a:r>
              <a:rPr lang="en-US" dirty="0"/>
              <a:t>Demo:</a:t>
            </a:r>
            <a:br>
              <a:rPr lang="en-US" dirty="0"/>
            </a:br>
            <a:r>
              <a:rPr lang="en-US" dirty="0"/>
              <a:t>Transcription with All Parameters</a:t>
            </a:r>
          </a:p>
        </p:txBody>
      </p:sp>
      <p:sp>
        <p:nvSpPr>
          <p:cNvPr id="4" name="TextBox 3">
            <a:extLst>
              <a:ext uri="{FF2B5EF4-FFF2-40B4-BE49-F238E27FC236}">
                <a16:creationId xmlns:a16="http://schemas.microsoft.com/office/drawing/2014/main" id="{6E4C093F-28A0-FC5B-4556-404755803571}"/>
              </a:ext>
            </a:extLst>
          </p:cNvPr>
          <p:cNvSpPr txBox="1"/>
          <p:nvPr/>
        </p:nvSpPr>
        <p:spPr>
          <a:xfrm>
            <a:off x="876300" y="2057400"/>
            <a:ext cx="10439400" cy="4154984"/>
          </a:xfrm>
          <a:prstGeom prst="rect">
            <a:avLst/>
          </a:prstGeom>
          <a:noFill/>
        </p:spPr>
        <p:txBody>
          <a:bodyPr wrap="square">
            <a:spAutoFit/>
          </a:bodyPr>
          <a:lstStyle/>
          <a:p>
            <a:r>
              <a:rPr lang="en-US" sz="2400" b="0" dirty="0">
                <a:solidFill>
                  <a:srgbClr val="7CA668"/>
                </a:solidFill>
                <a:effectLst/>
                <a:highlight>
                  <a:srgbClr val="000000"/>
                </a:highlight>
                <a:latin typeface="Consolas" panose="020B0609020204030204" pitchFamily="49" charset="0"/>
              </a:rPr>
              <a:t># Create a transcription of the audio file</a:t>
            </a:r>
            <a:endParaRPr lang="en-US" sz="2400" b="0" dirty="0">
              <a:solidFill>
                <a:srgbClr val="FFFFFF"/>
              </a:solidFill>
              <a:effectLst/>
              <a:highlight>
                <a:srgbClr val="000000"/>
              </a:highlight>
              <a:latin typeface="Consolas" panose="020B0609020204030204" pitchFamily="49" charset="0"/>
            </a:endParaRPr>
          </a:p>
          <a:p>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CDCAA"/>
                </a:solidFill>
                <a:effectLst/>
                <a:highlight>
                  <a:srgbClr val="000000"/>
                </a:highlight>
                <a:latin typeface="Consolas" panose="020B0609020204030204" pitchFamily="49" charset="0"/>
              </a:rPr>
              <a:t>open</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"./artifacts/fdr_speech.mp3"</a:t>
            </a:r>
            <a:r>
              <a:rPr lang="en-US" sz="2400" b="0" dirty="0">
                <a:solidFill>
                  <a:srgbClr val="FFFFFF"/>
                </a:solidFill>
                <a:effectLst/>
                <a:highlight>
                  <a:srgbClr val="000000"/>
                </a:highlight>
                <a:latin typeface="Consolas" panose="020B0609020204030204" pitchFamily="49" charset="0"/>
              </a:rPr>
              <a:t>, </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rb</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9CDCFE"/>
                </a:solidFill>
                <a:effectLst/>
                <a:highlight>
                  <a:srgbClr val="000000"/>
                </a:highlight>
                <a:latin typeface="Consolas" panose="020B0609020204030204" pitchFamily="49" charset="0"/>
              </a:rPr>
              <a:t>transcript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client</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transcriptions</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DCDCAA"/>
                </a:solidFill>
                <a:effectLst/>
                <a:highlight>
                  <a:srgbClr val="000000"/>
                </a:highlight>
                <a:latin typeface="Consolas" panose="020B0609020204030204" pitchFamily="49" charset="0"/>
              </a:rPr>
              <a:t>create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model</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"whisper-1"</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file</a:t>
            </a:r>
            <a:r>
              <a:rPr lang="en-US" sz="2400" b="0" dirty="0">
                <a:solidFill>
                  <a:srgbClr val="D4D4D4"/>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language</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en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prompt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"Transcribe the following audio 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response_format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json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temperature</a:t>
            </a:r>
            <a:r>
              <a:rPr lang="en-US" sz="2400" b="0" dirty="0">
                <a:solidFill>
                  <a:srgbClr val="D4D4D4"/>
                </a:solidFill>
                <a:effectLst/>
                <a:highlight>
                  <a:srgbClr val="000000"/>
                </a:highlight>
                <a:latin typeface="Consolas" panose="020B0609020204030204" pitchFamily="49" charset="0"/>
              </a:rPr>
              <a:t>=</a:t>
            </a:r>
            <a:r>
              <a:rPr lang="en-US" sz="2400" b="0" dirty="0">
                <a:solidFill>
                  <a:srgbClr val="B5CEA8"/>
                </a:solidFill>
                <a:effectLst/>
                <a:highlight>
                  <a:srgbClr val="000000"/>
                </a:highlight>
                <a:latin typeface="Consolas" panose="020B0609020204030204" pitchFamily="49" charset="0"/>
              </a:rPr>
              <a:t>0.0</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timestamp_granularities</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"segment"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a:t>
            </a:r>
          </a:p>
        </p:txBody>
      </p:sp>
    </p:spTree>
    <p:extLst>
      <p:ext uri="{BB962C8B-B14F-4D97-AF65-F5344CB8AC3E}">
        <p14:creationId xmlns:p14="http://schemas.microsoft.com/office/powerpoint/2010/main" val="1117187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DCE19AD-E41F-71AC-CBD0-0E00D68D4ADE}"/>
              </a:ext>
            </a:extLst>
          </p:cNvPr>
          <p:cNvGrpSpPr/>
          <p:nvPr/>
        </p:nvGrpSpPr>
        <p:grpSpPr>
          <a:xfrm>
            <a:off x="8250479" y="533195"/>
            <a:ext cx="3185201" cy="6199560"/>
            <a:chOff x="692083" y="319187"/>
            <a:chExt cx="3185201" cy="6199560"/>
          </a:xfrm>
        </p:grpSpPr>
        <p:pic>
          <p:nvPicPr>
            <p:cNvPr id="7" name="Picture 6">
              <a:extLst>
                <a:ext uri="{FF2B5EF4-FFF2-40B4-BE49-F238E27FC236}">
                  <a16:creationId xmlns:a16="http://schemas.microsoft.com/office/drawing/2014/main" id="{1A66923C-AD0E-0E7F-CDE5-A931C5811849}"/>
                </a:ext>
              </a:extLst>
            </p:cNvPr>
            <p:cNvPicPr>
              <a:picLocks noChangeAspect="1"/>
            </p:cNvPicPr>
            <p:nvPr/>
          </p:nvPicPr>
          <p:blipFill>
            <a:blip r:embed="rId3"/>
            <a:stretch>
              <a:fillRect/>
            </a:stretch>
          </p:blipFill>
          <p:spPr>
            <a:xfrm>
              <a:off x="1148777" y="319187"/>
              <a:ext cx="2271812" cy="1777031"/>
            </a:xfrm>
            <a:prstGeom prst="rect">
              <a:avLst/>
            </a:prstGeom>
          </p:spPr>
        </p:pic>
        <p:pic>
          <p:nvPicPr>
            <p:cNvPr id="9" name="Picture 8">
              <a:extLst>
                <a:ext uri="{FF2B5EF4-FFF2-40B4-BE49-F238E27FC236}">
                  <a16:creationId xmlns:a16="http://schemas.microsoft.com/office/drawing/2014/main" id="{880AE2DE-525D-1DAD-FDA5-656E28C65F1B}"/>
                </a:ext>
              </a:extLst>
            </p:cNvPr>
            <p:cNvPicPr>
              <a:picLocks noChangeAspect="1"/>
            </p:cNvPicPr>
            <p:nvPr/>
          </p:nvPicPr>
          <p:blipFill>
            <a:blip r:embed="rId4"/>
            <a:stretch>
              <a:fillRect/>
            </a:stretch>
          </p:blipFill>
          <p:spPr>
            <a:xfrm>
              <a:off x="692083" y="3333546"/>
              <a:ext cx="3185201" cy="3185201"/>
            </a:xfrm>
            <a:prstGeom prst="rect">
              <a:avLst/>
            </a:prstGeom>
          </p:spPr>
        </p:pic>
        <p:pic>
          <p:nvPicPr>
            <p:cNvPr id="11" name="Picture 10">
              <a:extLst>
                <a:ext uri="{FF2B5EF4-FFF2-40B4-BE49-F238E27FC236}">
                  <a16:creationId xmlns:a16="http://schemas.microsoft.com/office/drawing/2014/main" id="{499B1D99-3B59-4E51-DF00-E6FFFA1DDEF9}"/>
                </a:ext>
              </a:extLst>
            </p:cNvPr>
            <p:cNvPicPr>
              <a:picLocks noChangeAspect="1"/>
            </p:cNvPicPr>
            <p:nvPr/>
          </p:nvPicPr>
          <p:blipFill>
            <a:blip r:embed="rId5"/>
            <a:stretch>
              <a:fillRect/>
            </a:stretch>
          </p:blipFill>
          <p:spPr>
            <a:xfrm>
              <a:off x="1314626" y="2280259"/>
              <a:ext cx="1940115" cy="1829656"/>
            </a:xfrm>
            <a:prstGeom prst="rect">
              <a:avLst/>
            </a:prstGeom>
          </p:spPr>
        </p:pic>
      </p:grpSp>
      <p:pic>
        <p:nvPicPr>
          <p:cNvPr id="2" name="Picture 1">
            <a:extLst>
              <a:ext uri="{FF2B5EF4-FFF2-40B4-BE49-F238E27FC236}">
                <a16:creationId xmlns:a16="http://schemas.microsoft.com/office/drawing/2014/main" id="{D224438C-6BA8-9952-F67E-97904DBE5C0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76400" y="876300"/>
            <a:ext cx="5105400" cy="5105400"/>
          </a:xfrm>
          <a:prstGeom prst="rect">
            <a:avLst/>
          </a:prstGeom>
        </p:spPr>
      </p:pic>
    </p:spTree>
    <p:extLst>
      <p:ext uri="{BB962C8B-B14F-4D97-AF65-F5344CB8AC3E}">
        <p14:creationId xmlns:p14="http://schemas.microsoft.com/office/powerpoint/2010/main" val="1691598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0BC4E-C17E-25E4-1D43-0842D163EBFE}"/>
              </a:ext>
            </a:extLst>
          </p:cNvPr>
          <p:cNvSpPr>
            <a:spLocks noGrp="1"/>
          </p:cNvSpPr>
          <p:nvPr>
            <p:ph type="title"/>
          </p:nvPr>
        </p:nvSpPr>
        <p:spPr>
          <a:xfrm>
            <a:off x="1141413" y="161316"/>
            <a:ext cx="9905998" cy="1044912"/>
          </a:xfrm>
        </p:spPr>
        <p:txBody>
          <a:bodyPr/>
          <a:lstStyle/>
          <a:p>
            <a:r>
              <a:rPr lang="en-US" dirty="0"/>
              <a:t>Membership has its privileges</a:t>
            </a:r>
          </a:p>
        </p:txBody>
      </p:sp>
      <p:pic>
        <p:nvPicPr>
          <p:cNvPr id="6" name="Picture 5">
            <a:extLst>
              <a:ext uri="{FF2B5EF4-FFF2-40B4-BE49-F238E27FC236}">
                <a16:creationId xmlns:a16="http://schemas.microsoft.com/office/drawing/2014/main" id="{914CE65A-EF34-64F7-95BD-713ECE7436AF}"/>
              </a:ext>
            </a:extLst>
          </p:cNvPr>
          <p:cNvPicPr>
            <a:picLocks noChangeAspect="1"/>
          </p:cNvPicPr>
          <p:nvPr/>
        </p:nvPicPr>
        <p:blipFill>
          <a:blip r:embed="rId3"/>
          <a:stretch>
            <a:fillRect/>
          </a:stretch>
        </p:blipFill>
        <p:spPr>
          <a:xfrm>
            <a:off x="2417762" y="1295401"/>
            <a:ext cx="7353300" cy="3359494"/>
          </a:xfrm>
          <a:prstGeom prst="rect">
            <a:avLst/>
          </a:prstGeom>
        </p:spPr>
      </p:pic>
      <p:pic>
        <p:nvPicPr>
          <p:cNvPr id="5" name="Picture 4">
            <a:extLst>
              <a:ext uri="{FF2B5EF4-FFF2-40B4-BE49-F238E27FC236}">
                <a16:creationId xmlns:a16="http://schemas.microsoft.com/office/drawing/2014/main" id="{0E4F107F-10A0-5DE5-FC11-D19FC327D10E}"/>
              </a:ext>
            </a:extLst>
          </p:cNvPr>
          <p:cNvPicPr>
            <a:picLocks noChangeAspect="1"/>
          </p:cNvPicPr>
          <p:nvPr/>
        </p:nvPicPr>
        <p:blipFill>
          <a:blip r:embed="rId4"/>
          <a:stretch>
            <a:fillRect/>
          </a:stretch>
        </p:blipFill>
        <p:spPr>
          <a:xfrm>
            <a:off x="1837269" y="4791922"/>
            <a:ext cx="8514286" cy="1904762"/>
          </a:xfrm>
          <a:prstGeom prst="rect">
            <a:avLst/>
          </a:prstGeom>
        </p:spPr>
      </p:pic>
    </p:spTree>
    <p:extLst>
      <p:ext uri="{BB962C8B-B14F-4D97-AF65-F5344CB8AC3E}">
        <p14:creationId xmlns:p14="http://schemas.microsoft.com/office/powerpoint/2010/main" val="23788328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64E9F8-31BB-31FA-5596-9C1E94AAC8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9225" y="1284514"/>
            <a:ext cx="9353550" cy="5344886"/>
          </a:xfrm>
          <a:prstGeom prst="rect">
            <a:avLst/>
          </a:prstGeom>
        </p:spPr>
      </p:pic>
      <p:sp>
        <p:nvSpPr>
          <p:cNvPr id="5" name="Title 4">
            <a:extLst>
              <a:ext uri="{FF2B5EF4-FFF2-40B4-BE49-F238E27FC236}">
                <a16:creationId xmlns:a16="http://schemas.microsoft.com/office/drawing/2014/main" id="{EDBAB5D9-72C1-1A4E-C34E-F55A407273BC}"/>
              </a:ext>
            </a:extLst>
          </p:cNvPr>
          <p:cNvSpPr>
            <a:spLocks noGrp="1"/>
          </p:cNvSpPr>
          <p:nvPr>
            <p:ph type="title"/>
          </p:nvPr>
        </p:nvSpPr>
        <p:spPr>
          <a:xfrm>
            <a:off x="1524000" y="457200"/>
            <a:ext cx="9144000" cy="685800"/>
          </a:xfrm>
        </p:spPr>
        <p:txBody>
          <a:bodyPr/>
          <a:lstStyle/>
          <a:p>
            <a:r>
              <a:rPr lang="en-US" dirty="0"/>
              <a:t>https://www.youtube.com/@AINewsFresh</a:t>
            </a:r>
          </a:p>
        </p:txBody>
      </p:sp>
    </p:spTree>
    <p:extLst>
      <p:ext uri="{BB962C8B-B14F-4D97-AF65-F5344CB8AC3E}">
        <p14:creationId xmlns:p14="http://schemas.microsoft.com/office/powerpoint/2010/main" val="10155208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43220-5973-D1AE-98F9-D65CD6F2092B}"/>
              </a:ext>
            </a:extLst>
          </p:cNvPr>
          <p:cNvSpPr>
            <a:spLocks noGrp="1"/>
          </p:cNvSpPr>
          <p:nvPr>
            <p:ph type="title"/>
          </p:nvPr>
        </p:nvSpPr>
        <p:spPr/>
        <p:txBody>
          <a:bodyPr/>
          <a:lstStyle/>
          <a:p>
            <a:r>
              <a:rPr lang="en-US" dirty="0"/>
              <a:t>Segments and Words</a:t>
            </a:r>
          </a:p>
        </p:txBody>
      </p:sp>
    </p:spTree>
    <p:extLst>
      <p:ext uri="{BB962C8B-B14F-4D97-AF65-F5344CB8AC3E}">
        <p14:creationId xmlns:p14="http://schemas.microsoft.com/office/powerpoint/2010/main" val="5717252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FDEAD5-D2DC-F1D6-2697-65C44147F2DD}"/>
              </a:ext>
            </a:extLst>
          </p:cNvPr>
          <p:cNvPicPr>
            <a:picLocks noChangeAspect="1"/>
          </p:cNvPicPr>
          <p:nvPr/>
        </p:nvPicPr>
        <p:blipFill>
          <a:blip r:embed="rId3"/>
          <a:stretch>
            <a:fillRect/>
          </a:stretch>
        </p:blipFill>
        <p:spPr>
          <a:xfrm>
            <a:off x="408716" y="2133600"/>
            <a:ext cx="11374568" cy="2190657"/>
          </a:xfrm>
          <a:prstGeom prst="rect">
            <a:avLst/>
          </a:prstGeom>
        </p:spPr>
      </p:pic>
    </p:spTree>
    <p:extLst>
      <p:ext uri="{BB962C8B-B14F-4D97-AF65-F5344CB8AC3E}">
        <p14:creationId xmlns:p14="http://schemas.microsoft.com/office/powerpoint/2010/main" val="19196677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DE3E64-C14A-416B-4D85-F1BB68B9140F}"/>
              </a:ext>
            </a:extLst>
          </p:cNvPr>
          <p:cNvPicPr>
            <a:picLocks noChangeAspect="1"/>
          </p:cNvPicPr>
          <p:nvPr/>
        </p:nvPicPr>
        <p:blipFill>
          <a:blip r:embed="rId3"/>
          <a:stretch>
            <a:fillRect/>
          </a:stretch>
        </p:blipFill>
        <p:spPr>
          <a:xfrm>
            <a:off x="2429333" y="229000"/>
            <a:ext cx="7333333" cy="6400000"/>
          </a:xfrm>
          <a:prstGeom prst="rect">
            <a:avLst/>
          </a:prstGeom>
        </p:spPr>
      </p:pic>
    </p:spTree>
    <p:extLst>
      <p:ext uri="{BB962C8B-B14F-4D97-AF65-F5344CB8AC3E}">
        <p14:creationId xmlns:p14="http://schemas.microsoft.com/office/powerpoint/2010/main" val="25209867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AA025-C777-B71F-A092-2C9C1AC133BC}"/>
              </a:ext>
            </a:extLst>
          </p:cNvPr>
          <p:cNvSpPr>
            <a:spLocks noGrp="1"/>
          </p:cNvSpPr>
          <p:nvPr>
            <p:ph type="title"/>
          </p:nvPr>
        </p:nvSpPr>
        <p:spPr/>
        <p:txBody>
          <a:bodyPr/>
          <a:lstStyle/>
          <a:p>
            <a:r>
              <a:rPr lang="en-US" dirty="0"/>
              <a:t>Segment</a:t>
            </a:r>
            <a:br>
              <a:rPr lang="en-US" dirty="0"/>
            </a:br>
            <a:r>
              <a:rPr lang="en-US" dirty="0"/>
              <a:t>Example</a:t>
            </a:r>
          </a:p>
        </p:txBody>
      </p:sp>
      <p:pic>
        <p:nvPicPr>
          <p:cNvPr id="7" name="Picture 6">
            <a:extLst>
              <a:ext uri="{FF2B5EF4-FFF2-40B4-BE49-F238E27FC236}">
                <a16:creationId xmlns:a16="http://schemas.microsoft.com/office/drawing/2014/main" id="{EA656DC8-AAE2-BC7B-DEFC-B4E84B22F2B9}"/>
              </a:ext>
            </a:extLst>
          </p:cNvPr>
          <p:cNvPicPr>
            <a:picLocks noChangeAspect="1"/>
          </p:cNvPicPr>
          <p:nvPr/>
        </p:nvPicPr>
        <p:blipFill>
          <a:blip r:embed="rId2"/>
          <a:stretch>
            <a:fillRect/>
          </a:stretch>
        </p:blipFill>
        <p:spPr>
          <a:xfrm>
            <a:off x="5105400" y="648047"/>
            <a:ext cx="4628571" cy="5561905"/>
          </a:xfrm>
          <a:prstGeom prst="rect">
            <a:avLst/>
          </a:prstGeom>
        </p:spPr>
      </p:pic>
    </p:spTree>
    <p:extLst>
      <p:ext uri="{BB962C8B-B14F-4D97-AF65-F5344CB8AC3E}">
        <p14:creationId xmlns:p14="http://schemas.microsoft.com/office/powerpoint/2010/main" val="29232435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1C510-8644-9C72-03A3-0A9E41FD12B4}"/>
              </a:ext>
            </a:extLst>
          </p:cNvPr>
          <p:cNvSpPr>
            <a:spLocks noGrp="1"/>
          </p:cNvSpPr>
          <p:nvPr>
            <p:ph type="title"/>
          </p:nvPr>
        </p:nvSpPr>
        <p:spPr/>
        <p:txBody>
          <a:bodyPr/>
          <a:lstStyle/>
          <a:p>
            <a:r>
              <a:rPr lang="en-US" dirty="0"/>
              <a:t>Demo:</a:t>
            </a:r>
            <a:br>
              <a:rPr lang="en-US" dirty="0"/>
            </a:br>
            <a:r>
              <a:rPr lang="en-US" dirty="0"/>
              <a:t>Segment Timestamps</a:t>
            </a:r>
          </a:p>
        </p:txBody>
      </p:sp>
      <p:sp>
        <p:nvSpPr>
          <p:cNvPr id="4" name="TextBox 3">
            <a:extLst>
              <a:ext uri="{FF2B5EF4-FFF2-40B4-BE49-F238E27FC236}">
                <a16:creationId xmlns:a16="http://schemas.microsoft.com/office/drawing/2014/main" id="{76D83493-3E88-1373-FACB-7858129AD5FE}"/>
              </a:ext>
            </a:extLst>
          </p:cNvPr>
          <p:cNvSpPr txBox="1"/>
          <p:nvPr/>
        </p:nvSpPr>
        <p:spPr>
          <a:xfrm>
            <a:off x="685800" y="1981200"/>
            <a:ext cx="10820400" cy="4154984"/>
          </a:xfrm>
          <a:prstGeom prst="rect">
            <a:avLst/>
          </a:prstGeom>
          <a:noFill/>
        </p:spPr>
        <p:txBody>
          <a:bodyPr wrap="square">
            <a:spAutoFit/>
          </a:bodyPr>
          <a:lstStyle/>
          <a:p>
            <a:r>
              <a:rPr lang="en-US" sz="2400" b="0" dirty="0">
                <a:solidFill>
                  <a:srgbClr val="7CA668"/>
                </a:solidFill>
                <a:effectLst/>
                <a:highlight>
                  <a:srgbClr val="000000"/>
                </a:highlight>
                <a:latin typeface="Consolas" panose="020B0609020204030204" pitchFamily="49" charset="0"/>
              </a:rPr>
              <a:t># Create a transcription of the audio file</a:t>
            </a:r>
            <a:endParaRPr lang="en-US" sz="2400" b="0" dirty="0">
              <a:solidFill>
                <a:srgbClr val="FFFFFF"/>
              </a:solidFill>
              <a:effectLst/>
              <a:highlight>
                <a:srgbClr val="000000"/>
              </a:highlight>
              <a:latin typeface="Consolas" panose="020B0609020204030204" pitchFamily="49" charset="0"/>
            </a:endParaRPr>
          </a:p>
          <a:p>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CDCAA"/>
                </a:solidFill>
                <a:effectLst/>
                <a:highlight>
                  <a:srgbClr val="000000"/>
                </a:highlight>
                <a:latin typeface="Consolas" panose="020B0609020204030204" pitchFamily="49" charset="0"/>
              </a:rPr>
              <a:t>open</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"./artifacts/fdr_speech.mp3"</a:t>
            </a:r>
            <a:r>
              <a:rPr lang="en-US" sz="2400" b="0" dirty="0">
                <a:solidFill>
                  <a:srgbClr val="FFFFFF"/>
                </a:solidFill>
                <a:effectLst/>
                <a:highlight>
                  <a:srgbClr val="000000"/>
                </a:highlight>
                <a:latin typeface="Consolas" panose="020B0609020204030204" pitchFamily="49" charset="0"/>
              </a:rPr>
              <a:t>, </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rb</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9CDCFE"/>
                </a:solidFill>
                <a:effectLst/>
                <a:highlight>
                  <a:srgbClr val="000000"/>
                </a:highlight>
                <a:latin typeface="Consolas" panose="020B0609020204030204" pitchFamily="49" charset="0"/>
              </a:rPr>
              <a:t>transcript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client</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transcriptions</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DCDCAA"/>
                </a:solidFill>
                <a:effectLst/>
                <a:highlight>
                  <a:srgbClr val="000000"/>
                </a:highlight>
                <a:latin typeface="Consolas" panose="020B0609020204030204" pitchFamily="49" charset="0"/>
              </a:rPr>
              <a:t>create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model</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"whisper-1"</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file</a:t>
            </a:r>
            <a:r>
              <a:rPr lang="en-US" sz="2400" b="0" dirty="0">
                <a:solidFill>
                  <a:srgbClr val="D4D4D4"/>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language</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en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prompt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"Transcribe the following audio 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response_format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verbose_json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temperature</a:t>
            </a:r>
            <a:r>
              <a:rPr lang="en-US" sz="2400" b="0" dirty="0">
                <a:solidFill>
                  <a:srgbClr val="D4D4D4"/>
                </a:solidFill>
                <a:effectLst/>
                <a:highlight>
                  <a:srgbClr val="000000"/>
                </a:highlight>
                <a:latin typeface="Consolas" panose="020B0609020204030204" pitchFamily="49" charset="0"/>
              </a:rPr>
              <a:t>=</a:t>
            </a:r>
            <a:r>
              <a:rPr lang="en-US" sz="2400" b="0" dirty="0">
                <a:solidFill>
                  <a:srgbClr val="B5CEA8"/>
                </a:solidFill>
                <a:effectLst/>
                <a:highlight>
                  <a:srgbClr val="000000"/>
                </a:highlight>
                <a:latin typeface="Consolas" panose="020B0609020204030204" pitchFamily="49" charset="0"/>
              </a:rPr>
              <a:t>0.0</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timestamp_granularities</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"segment"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a:t>
            </a:r>
          </a:p>
        </p:txBody>
      </p:sp>
    </p:spTree>
    <p:extLst>
      <p:ext uri="{BB962C8B-B14F-4D97-AF65-F5344CB8AC3E}">
        <p14:creationId xmlns:p14="http://schemas.microsoft.com/office/powerpoint/2010/main" val="1724329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AE99D-C1DA-0A05-393C-535F37AF2759}"/>
              </a:ext>
            </a:extLst>
          </p:cNvPr>
          <p:cNvSpPr>
            <a:spLocks noGrp="1"/>
          </p:cNvSpPr>
          <p:nvPr>
            <p:ph type="title"/>
          </p:nvPr>
        </p:nvSpPr>
        <p:spPr>
          <a:xfrm>
            <a:off x="1524000" y="76200"/>
            <a:ext cx="9144000" cy="914400"/>
          </a:xfrm>
        </p:spPr>
        <p:txBody>
          <a:bodyPr/>
          <a:lstStyle/>
          <a:p>
            <a:r>
              <a:rPr lang="en-US" dirty="0"/>
              <a:t>What We Will Cover</a:t>
            </a:r>
          </a:p>
        </p:txBody>
      </p:sp>
      <p:sp>
        <p:nvSpPr>
          <p:cNvPr id="3" name="Content Placeholder 2">
            <a:extLst>
              <a:ext uri="{FF2B5EF4-FFF2-40B4-BE49-F238E27FC236}">
                <a16:creationId xmlns:a16="http://schemas.microsoft.com/office/drawing/2014/main" id="{C1F66351-4E56-49A3-D7AF-45D384C19D98}"/>
              </a:ext>
            </a:extLst>
          </p:cNvPr>
          <p:cNvSpPr>
            <a:spLocks noGrp="1"/>
          </p:cNvSpPr>
          <p:nvPr>
            <p:ph idx="1"/>
          </p:nvPr>
        </p:nvSpPr>
        <p:spPr>
          <a:xfrm>
            <a:off x="876300" y="1295400"/>
            <a:ext cx="10439400" cy="5257800"/>
          </a:xfrm>
        </p:spPr>
        <p:txBody>
          <a:bodyPr>
            <a:normAutofit lnSpcReduction="10000"/>
          </a:bodyPr>
          <a:lstStyle/>
          <a:p>
            <a:r>
              <a:rPr lang="en-US" sz="4000" dirty="0"/>
              <a:t>Understanding Whisper (Speech-to-Text)</a:t>
            </a:r>
          </a:p>
          <a:p>
            <a:r>
              <a:rPr lang="en-US" sz="4000" dirty="0"/>
              <a:t>Transcription</a:t>
            </a:r>
          </a:p>
          <a:p>
            <a:r>
              <a:rPr lang="en-US" sz="4000" dirty="0"/>
              <a:t>Segments and Words</a:t>
            </a:r>
          </a:p>
          <a:p>
            <a:r>
              <a:rPr lang="en-US" sz="4000" dirty="0"/>
              <a:t>Response Formats</a:t>
            </a:r>
          </a:p>
          <a:p>
            <a:r>
              <a:rPr lang="en-US" sz="4000" dirty="0"/>
              <a:t>Prompting</a:t>
            </a:r>
          </a:p>
          <a:p>
            <a:r>
              <a:rPr lang="en-US" sz="4000" dirty="0"/>
              <a:t>Temperature</a:t>
            </a:r>
          </a:p>
          <a:p>
            <a:r>
              <a:rPr lang="en-US" sz="4000" dirty="0"/>
              <a:t>Passing the Output</a:t>
            </a:r>
            <a:endParaRPr lang="en-US" sz="3800" dirty="0"/>
          </a:p>
          <a:p>
            <a:endParaRPr lang="en-US" sz="4000" dirty="0"/>
          </a:p>
          <a:p>
            <a:endParaRPr lang="en-US" sz="4000" dirty="0"/>
          </a:p>
        </p:txBody>
      </p:sp>
    </p:spTree>
    <p:extLst>
      <p:ext uri="{BB962C8B-B14F-4D97-AF65-F5344CB8AC3E}">
        <p14:creationId xmlns:p14="http://schemas.microsoft.com/office/powerpoint/2010/main" val="39670079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73D6A-ED2E-3285-2483-4402BA91D6A5}"/>
              </a:ext>
            </a:extLst>
          </p:cNvPr>
          <p:cNvSpPr>
            <a:spLocks noGrp="1"/>
          </p:cNvSpPr>
          <p:nvPr>
            <p:ph type="title"/>
          </p:nvPr>
        </p:nvSpPr>
        <p:spPr/>
        <p:txBody>
          <a:bodyPr/>
          <a:lstStyle/>
          <a:p>
            <a:r>
              <a:rPr lang="en-US" dirty="0"/>
              <a:t>Why Segments?</a:t>
            </a:r>
          </a:p>
        </p:txBody>
      </p:sp>
      <p:pic>
        <p:nvPicPr>
          <p:cNvPr id="4" name="Picture 3">
            <a:extLst>
              <a:ext uri="{FF2B5EF4-FFF2-40B4-BE49-F238E27FC236}">
                <a16:creationId xmlns:a16="http://schemas.microsoft.com/office/drawing/2014/main" id="{3B2A06A7-6E83-CD6D-2E38-9644BDE43732}"/>
              </a:ext>
            </a:extLst>
          </p:cNvPr>
          <p:cNvPicPr>
            <a:picLocks noChangeAspect="1"/>
          </p:cNvPicPr>
          <p:nvPr/>
        </p:nvPicPr>
        <p:blipFill>
          <a:blip r:embed="rId2"/>
          <a:stretch>
            <a:fillRect/>
          </a:stretch>
        </p:blipFill>
        <p:spPr>
          <a:xfrm>
            <a:off x="2067428" y="1676400"/>
            <a:ext cx="8057143" cy="5009524"/>
          </a:xfrm>
          <a:prstGeom prst="rect">
            <a:avLst/>
          </a:prstGeom>
        </p:spPr>
      </p:pic>
    </p:spTree>
    <p:extLst>
      <p:ext uri="{BB962C8B-B14F-4D97-AF65-F5344CB8AC3E}">
        <p14:creationId xmlns:p14="http://schemas.microsoft.com/office/powerpoint/2010/main" val="12788628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743A4-AAE6-B1D9-F93F-DA84EC3E79BA}"/>
              </a:ext>
            </a:extLst>
          </p:cNvPr>
          <p:cNvSpPr>
            <a:spLocks noGrp="1"/>
          </p:cNvSpPr>
          <p:nvPr>
            <p:ph type="title"/>
          </p:nvPr>
        </p:nvSpPr>
        <p:spPr/>
        <p:txBody>
          <a:bodyPr/>
          <a:lstStyle/>
          <a:p>
            <a:r>
              <a:rPr lang="en-US" dirty="0"/>
              <a:t>Word</a:t>
            </a:r>
            <a:br>
              <a:rPr lang="en-US" dirty="0"/>
            </a:br>
            <a:r>
              <a:rPr lang="en-US" dirty="0"/>
              <a:t>Example</a:t>
            </a:r>
          </a:p>
        </p:txBody>
      </p:sp>
      <p:pic>
        <p:nvPicPr>
          <p:cNvPr id="4" name="Picture 3">
            <a:extLst>
              <a:ext uri="{FF2B5EF4-FFF2-40B4-BE49-F238E27FC236}">
                <a16:creationId xmlns:a16="http://schemas.microsoft.com/office/drawing/2014/main" id="{CE5C2E9E-3D6F-6B7F-693A-E8E5DE1B8501}"/>
              </a:ext>
            </a:extLst>
          </p:cNvPr>
          <p:cNvPicPr>
            <a:picLocks noChangeAspect="1"/>
          </p:cNvPicPr>
          <p:nvPr/>
        </p:nvPicPr>
        <p:blipFill>
          <a:blip r:embed="rId2"/>
          <a:stretch>
            <a:fillRect/>
          </a:stretch>
        </p:blipFill>
        <p:spPr>
          <a:xfrm>
            <a:off x="4572000" y="0"/>
            <a:ext cx="6385685" cy="6858000"/>
          </a:xfrm>
          <a:prstGeom prst="rect">
            <a:avLst/>
          </a:prstGeom>
        </p:spPr>
      </p:pic>
    </p:spTree>
    <p:extLst>
      <p:ext uri="{BB962C8B-B14F-4D97-AF65-F5344CB8AC3E}">
        <p14:creationId xmlns:p14="http://schemas.microsoft.com/office/powerpoint/2010/main" val="12854818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A9BE9-8725-FF70-C4B8-6ABB732129D7}"/>
              </a:ext>
            </a:extLst>
          </p:cNvPr>
          <p:cNvSpPr>
            <a:spLocks noGrp="1"/>
          </p:cNvSpPr>
          <p:nvPr>
            <p:ph type="title"/>
          </p:nvPr>
        </p:nvSpPr>
        <p:spPr/>
        <p:txBody>
          <a:bodyPr/>
          <a:lstStyle/>
          <a:p>
            <a:r>
              <a:rPr lang="en-US" dirty="0"/>
              <a:t>Demo:</a:t>
            </a:r>
            <a:br>
              <a:rPr lang="en-US" dirty="0"/>
            </a:br>
            <a:r>
              <a:rPr lang="en-US" dirty="0"/>
              <a:t>Word Timestamps</a:t>
            </a:r>
          </a:p>
        </p:txBody>
      </p:sp>
      <p:sp>
        <p:nvSpPr>
          <p:cNvPr id="4" name="TextBox 3">
            <a:extLst>
              <a:ext uri="{FF2B5EF4-FFF2-40B4-BE49-F238E27FC236}">
                <a16:creationId xmlns:a16="http://schemas.microsoft.com/office/drawing/2014/main" id="{AF8FA888-0C10-C8B3-0422-11C2E6D349E5}"/>
              </a:ext>
            </a:extLst>
          </p:cNvPr>
          <p:cNvSpPr txBox="1"/>
          <p:nvPr/>
        </p:nvSpPr>
        <p:spPr>
          <a:xfrm>
            <a:off x="609600" y="1981200"/>
            <a:ext cx="10972800" cy="4154984"/>
          </a:xfrm>
          <a:prstGeom prst="rect">
            <a:avLst/>
          </a:prstGeom>
          <a:noFill/>
        </p:spPr>
        <p:txBody>
          <a:bodyPr wrap="square">
            <a:spAutoFit/>
          </a:bodyPr>
          <a:lstStyle/>
          <a:p>
            <a:r>
              <a:rPr lang="en-US" sz="2400" b="0" dirty="0">
                <a:solidFill>
                  <a:srgbClr val="7CA668"/>
                </a:solidFill>
                <a:effectLst/>
                <a:highlight>
                  <a:srgbClr val="000000"/>
                </a:highlight>
                <a:latin typeface="Consolas" panose="020B0609020204030204" pitchFamily="49" charset="0"/>
              </a:rPr>
              <a:t># Create a transcription of the audio file</a:t>
            </a:r>
            <a:endParaRPr lang="en-US" sz="2400" b="0" dirty="0">
              <a:solidFill>
                <a:srgbClr val="FFFFFF"/>
              </a:solidFill>
              <a:effectLst/>
              <a:highlight>
                <a:srgbClr val="000000"/>
              </a:highlight>
              <a:latin typeface="Consolas" panose="020B0609020204030204" pitchFamily="49" charset="0"/>
            </a:endParaRPr>
          </a:p>
          <a:p>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CDCAA"/>
                </a:solidFill>
                <a:effectLst/>
                <a:highlight>
                  <a:srgbClr val="000000"/>
                </a:highlight>
                <a:latin typeface="Consolas" panose="020B0609020204030204" pitchFamily="49" charset="0"/>
              </a:rPr>
              <a:t>open</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"./artifacts/fdr_speech.mp3"</a:t>
            </a:r>
            <a:r>
              <a:rPr lang="en-US" sz="2400" b="0" dirty="0">
                <a:solidFill>
                  <a:srgbClr val="FFFFFF"/>
                </a:solidFill>
                <a:effectLst/>
                <a:highlight>
                  <a:srgbClr val="000000"/>
                </a:highlight>
                <a:latin typeface="Consolas" panose="020B0609020204030204" pitchFamily="49" charset="0"/>
              </a:rPr>
              <a:t>, </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rb</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9CDCFE"/>
                </a:solidFill>
                <a:effectLst/>
                <a:highlight>
                  <a:srgbClr val="000000"/>
                </a:highlight>
                <a:latin typeface="Consolas" panose="020B0609020204030204" pitchFamily="49" charset="0"/>
              </a:rPr>
              <a:t>transcript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client</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transcriptions</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DCDCAA"/>
                </a:solidFill>
                <a:effectLst/>
                <a:highlight>
                  <a:srgbClr val="000000"/>
                </a:highlight>
                <a:latin typeface="Consolas" panose="020B0609020204030204" pitchFamily="49" charset="0"/>
              </a:rPr>
              <a:t>create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model</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"whisper-1"</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file</a:t>
            </a:r>
            <a:r>
              <a:rPr lang="en-US" sz="2400" b="0" dirty="0">
                <a:solidFill>
                  <a:srgbClr val="D4D4D4"/>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language</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en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prompt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"Transcribe the following audio 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response_format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verbose_json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temperature</a:t>
            </a:r>
            <a:r>
              <a:rPr lang="en-US" sz="2400" b="0" dirty="0">
                <a:solidFill>
                  <a:srgbClr val="D4D4D4"/>
                </a:solidFill>
                <a:effectLst/>
                <a:highlight>
                  <a:srgbClr val="000000"/>
                </a:highlight>
                <a:latin typeface="Consolas" panose="020B0609020204030204" pitchFamily="49" charset="0"/>
              </a:rPr>
              <a:t>=</a:t>
            </a:r>
            <a:r>
              <a:rPr lang="en-US" sz="2400" b="0" dirty="0">
                <a:solidFill>
                  <a:srgbClr val="B5CEA8"/>
                </a:solidFill>
                <a:effectLst/>
                <a:highlight>
                  <a:srgbClr val="000000"/>
                </a:highlight>
                <a:latin typeface="Consolas" panose="020B0609020204030204" pitchFamily="49" charset="0"/>
              </a:rPr>
              <a:t>0.0</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timestamp_granularities</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"word"</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a:t>
            </a:r>
          </a:p>
        </p:txBody>
      </p:sp>
    </p:spTree>
    <p:extLst>
      <p:ext uri="{BB962C8B-B14F-4D97-AF65-F5344CB8AC3E}">
        <p14:creationId xmlns:p14="http://schemas.microsoft.com/office/powerpoint/2010/main" val="23041494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E1E1E-5214-8666-4A18-91803A4E64A0}"/>
              </a:ext>
            </a:extLst>
          </p:cNvPr>
          <p:cNvSpPr>
            <a:spLocks noGrp="1"/>
          </p:cNvSpPr>
          <p:nvPr>
            <p:ph type="title"/>
          </p:nvPr>
        </p:nvSpPr>
        <p:spPr/>
        <p:txBody>
          <a:bodyPr/>
          <a:lstStyle/>
          <a:p>
            <a:r>
              <a:rPr lang="en-US" dirty="0"/>
              <a:t>Why Words?</a:t>
            </a:r>
          </a:p>
        </p:txBody>
      </p:sp>
      <p:pic>
        <p:nvPicPr>
          <p:cNvPr id="4" name="Picture 3">
            <a:extLst>
              <a:ext uri="{FF2B5EF4-FFF2-40B4-BE49-F238E27FC236}">
                <a16:creationId xmlns:a16="http://schemas.microsoft.com/office/drawing/2014/main" id="{EC15E2CA-1621-32F7-7515-30EA91F7C235}"/>
              </a:ext>
            </a:extLst>
          </p:cNvPr>
          <p:cNvPicPr>
            <a:picLocks noChangeAspect="1"/>
          </p:cNvPicPr>
          <p:nvPr/>
        </p:nvPicPr>
        <p:blipFill>
          <a:blip r:embed="rId2"/>
          <a:stretch>
            <a:fillRect/>
          </a:stretch>
        </p:blipFill>
        <p:spPr>
          <a:xfrm>
            <a:off x="2210286" y="1752600"/>
            <a:ext cx="7771428" cy="4914286"/>
          </a:xfrm>
          <a:prstGeom prst="rect">
            <a:avLst/>
          </a:prstGeom>
        </p:spPr>
      </p:pic>
    </p:spTree>
    <p:extLst>
      <p:ext uri="{BB962C8B-B14F-4D97-AF65-F5344CB8AC3E}">
        <p14:creationId xmlns:p14="http://schemas.microsoft.com/office/powerpoint/2010/main" val="25641083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068AB-DF6B-281D-33D4-EF3BAF086A7B}"/>
              </a:ext>
            </a:extLst>
          </p:cNvPr>
          <p:cNvSpPr>
            <a:spLocks noGrp="1"/>
          </p:cNvSpPr>
          <p:nvPr>
            <p:ph type="title"/>
          </p:nvPr>
        </p:nvSpPr>
        <p:spPr/>
        <p:txBody>
          <a:bodyPr/>
          <a:lstStyle/>
          <a:p>
            <a:r>
              <a:rPr lang="en-US" dirty="0"/>
              <a:t>Use Cases</a:t>
            </a:r>
          </a:p>
        </p:txBody>
      </p:sp>
      <p:pic>
        <p:nvPicPr>
          <p:cNvPr id="4" name="Picture 3">
            <a:extLst>
              <a:ext uri="{FF2B5EF4-FFF2-40B4-BE49-F238E27FC236}">
                <a16:creationId xmlns:a16="http://schemas.microsoft.com/office/drawing/2014/main" id="{C529E3AA-F6A1-DD6F-11FE-5C17950123A1}"/>
              </a:ext>
            </a:extLst>
          </p:cNvPr>
          <p:cNvPicPr>
            <a:picLocks noChangeAspect="1"/>
          </p:cNvPicPr>
          <p:nvPr/>
        </p:nvPicPr>
        <p:blipFill>
          <a:blip r:embed="rId2"/>
          <a:stretch>
            <a:fillRect/>
          </a:stretch>
        </p:blipFill>
        <p:spPr>
          <a:xfrm>
            <a:off x="1447166" y="1981200"/>
            <a:ext cx="9297668" cy="3933629"/>
          </a:xfrm>
          <a:prstGeom prst="rect">
            <a:avLst/>
          </a:prstGeom>
        </p:spPr>
      </p:pic>
    </p:spTree>
    <p:extLst>
      <p:ext uri="{BB962C8B-B14F-4D97-AF65-F5344CB8AC3E}">
        <p14:creationId xmlns:p14="http://schemas.microsoft.com/office/powerpoint/2010/main" val="12422224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ED6466-8982-88BF-7D19-5605E61F510A}"/>
              </a:ext>
            </a:extLst>
          </p:cNvPr>
          <p:cNvSpPr>
            <a:spLocks noGrp="1"/>
          </p:cNvSpPr>
          <p:nvPr>
            <p:ph type="title"/>
          </p:nvPr>
        </p:nvSpPr>
        <p:spPr/>
        <p:txBody>
          <a:bodyPr/>
          <a:lstStyle/>
          <a:p>
            <a:r>
              <a:rPr lang="en-US" dirty="0"/>
              <a:t>Response Formats</a:t>
            </a:r>
          </a:p>
        </p:txBody>
      </p:sp>
    </p:spTree>
    <p:extLst>
      <p:ext uri="{BB962C8B-B14F-4D97-AF65-F5344CB8AC3E}">
        <p14:creationId xmlns:p14="http://schemas.microsoft.com/office/powerpoint/2010/main" val="8774141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83F4C48-FD4C-3FE2-5D84-D82ADC76C495}"/>
              </a:ext>
            </a:extLst>
          </p:cNvPr>
          <p:cNvSpPr>
            <a:spLocks noGrp="1"/>
          </p:cNvSpPr>
          <p:nvPr>
            <p:ph type="title"/>
          </p:nvPr>
        </p:nvSpPr>
        <p:spPr/>
        <p:txBody>
          <a:bodyPr/>
          <a:lstStyle/>
          <a:p>
            <a:r>
              <a:rPr lang="en-US" dirty="0" err="1"/>
              <a:t>verbose_json</a:t>
            </a:r>
            <a:endParaRPr lang="en-US" dirty="0"/>
          </a:p>
        </p:txBody>
      </p:sp>
      <p:pic>
        <p:nvPicPr>
          <p:cNvPr id="5" name="Picture 4">
            <a:extLst>
              <a:ext uri="{FF2B5EF4-FFF2-40B4-BE49-F238E27FC236}">
                <a16:creationId xmlns:a16="http://schemas.microsoft.com/office/drawing/2014/main" id="{295F9EFB-5FCF-0D2E-B563-3ADF45B4ECC1}"/>
              </a:ext>
            </a:extLst>
          </p:cNvPr>
          <p:cNvPicPr>
            <a:picLocks noChangeAspect="1"/>
          </p:cNvPicPr>
          <p:nvPr/>
        </p:nvPicPr>
        <p:blipFill>
          <a:blip r:embed="rId2"/>
          <a:stretch>
            <a:fillRect/>
          </a:stretch>
        </p:blipFill>
        <p:spPr>
          <a:xfrm>
            <a:off x="5105400" y="838895"/>
            <a:ext cx="4628571" cy="5561905"/>
          </a:xfrm>
          <a:prstGeom prst="rect">
            <a:avLst/>
          </a:prstGeom>
        </p:spPr>
      </p:pic>
    </p:spTree>
    <p:extLst>
      <p:ext uri="{BB962C8B-B14F-4D97-AF65-F5344CB8AC3E}">
        <p14:creationId xmlns:p14="http://schemas.microsoft.com/office/powerpoint/2010/main" val="12920034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74CCC-8498-2823-E818-4DA66731D25F}"/>
              </a:ext>
            </a:extLst>
          </p:cNvPr>
          <p:cNvSpPr>
            <a:spLocks noGrp="1"/>
          </p:cNvSpPr>
          <p:nvPr>
            <p:ph type="title"/>
          </p:nvPr>
        </p:nvSpPr>
        <p:spPr/>
        <p:txBody>
          <a:bodyPr/>
          <a:lstStyle/>
          <a:p>
            <a:r>
              <a:rPr lang="en-US" dirty="0"/>
              <a:t>text</a:t>
            </a:r>
          </a:p>
        </p:txBody>
      </p:sp>
      <p:sp>
        <p:nvSpPr>
          <p:cNvPr id="4" name="TextBox 3">
            <a:extLst>
              <a:ext uri="{FF2B5EF4-FFF2-40B4-BE49-F238E27FC236}">
                <a16:creationId xmlns:a16="http://schemas.microsoft.com/office/drawing/2014/main" id="{7111AAF4-E92E-E49D-1B0E-0A940261FC64}"/>
              </a:ext>
            </a:extLst>
          </p:cNvPr>
          <p:cNvSpPr txBox="1"/>
          <p:nvPr/>
        </p:nvSpPr>
        <p:spPr>
          <a:xfrm>
            <a:off x="3733800" y="1371600"/>
            <a:ext cx="6096000" cy="3139321"/>
          </a:xfrm>
          <a:prstGeom prst="rect">
            <a:avLst/>
          </a:prstGeom>
          <a:noFill/>
        </p:spPr>
        <p:txBody>
          <a:bodyPr wrap="square">
            <a:spAutoFit/>
          </a:bodyPr>
          <a:lstStyle/>
          <a:p>
            <a:r>
              <a:rPr lang="en-US" b="0" i="0" dirty="0">
                <a:solidFill>
                  <a:srgbClr val="FFFFFF"/>
                </a:solidFill>
                <a:effectLst/>
                <a:latin typeface="Consolas" panose="020B0609020204030204" pitchFamily="49" charset="0"/>
              </a:rPr>
              <a:t>Mr. Vice President, Mr. Speaker, members of the Senate and the House of Representatives, yesterday, December 7th, 1941, a date which will live in infamy, the United States of America was suddenly and deliberately attacked by naval and air forces of the Empire of Japan. The United States was at peace with that nation, and at the solicitation of Japan, was still in conversation with its government and its emperor, looking toward the maintenance of peace in the Pacific. </a:t>
            </a:r>
            <a:endParaRPr lang="en-US" dirty="0"/>
          </a:p>
        </p:txBody>
      </p:sp>
    </p:spTree>
    <p:extLst>
      <p:ext uri="{BB962C8B-B14F-4D97-AF65-F5344CB8AC3E}">
        <p14:creationId xmlns:p14="http://schemas.microsoft.com/office/powerpoint/2010/main" val="29363732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CC10B-1DDB-8AC3-A51E-2B6B4186F005}"/>
              </a:ext>
            </a:extLst>
          </p:cNvPr>
          <p:cNvSpPr>
            <a:spLocks noGrp="1"/>
          </p:cNvSpPr>
          <p:nvPr>
            <p:ph type="title"/>
          </p:nvPr>
        </p:nvSpPr>
        <p:spPr/>
        <p:txBody>
          <a:bodyPr/>
          <a:lstStyle/>
          <a:p>
            <a:r>
              <a:rPr lang="en-US" dirty="0"/>
              <a:t>Demo:</a:t>
            </a:r>
            <a:br>
              <a:rPr lang="en-US" dirty="0"/>
            </a:br>
            <a:r>
              <a:rPr lang="en-US" dirty="0"/>
              <a:t>text format</a:t>
            </a:r>
          </a:p>
        </p:txBody>
      </p:sp>
      <p:sp>
        <p:nvSpPr>
          <p:cNvPr id="4" name="TextBox 3">
            <a:extLst>
              <a:ext uri="{FF2B5EF4-FFF2-40B4-BE49-F238E27FC236}">
                <a16:creationId xmlns:a16="http://schemas.microsoft.com/office/drawing/2014/main" id="{5CA29CC5-F31B-3BB3-B516-057A60D7CB38}"/>
              </a:ext>
            </a:extLst>
          </p:cNvPr>
          <p:cNvSpPr txBox="1"/>
          <p:nvPr/>
        </p:nvSpPr>
        <p:spPr>
          <a:xfrm>
            <a:off x="952500" y="1981200"/>
            <a:ext cx="10287000" cy="4154984"/>
          </a:xfrm>
          <a:prstGeom prst="rect">
            <a:avLst/>
          </a:prstGeom>
          <a:noFill/>
        </p:spPr>
        <p:txBody>
          <a:bodyPr wrap="square">
            <a:spAutoFit/>
          </a:bodyPr>
          <a:lstStyle/>
          <a:p>
            <a:r>
              <a:rPr lang="en-US" sz="2400" b="0" dirty="0">
                <a:solidFill>
                  <a:srgbClr val="7CA668"/>
                </a:solidFill>
                <a:effectLst/>
                <a:highlight>
                  <a:srgbClr val="000000"/>
                </a:highlight>
                <a:latin typeface="Consolas" panose="020B0609020204030204" pitchFamily="49" charset="0"/>
              </a:rPr>
              <a:t># Create a transcription of the audio file</a:t>
            </a:r>
            <a:endParaRPr lang="en-US" sz="2400" b="0" dirty="0">
              <a:solidFill>
                <a:srgbClr val="FFFFFF"/>
              </a:solidFill>
              <a:effectLst/>
              <a:highlight>
                <a:srgbClr val="000000"/>
              </a:highlight>
              <a:latin typeface="Consolas" panose="020B0609020204030204" pitchFamily="49" charset="0"/>
            </a:endParaRPr>
          </a:p>
          <a:p>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CDCAA"/>
                </a:solidFill>
                <a:effectLst/>
                <a:highlight>
                  <a:srgbClr val="000000"/>
                </a:highlight>
                <a:latin typeface="Consolas" panose="020B0609020204030204" pitchFamily="49" charset="0"/>
              </a:rPr>
              <a:t>open</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"./artifacts/fdr_speech.mp3"</a:t>
            </a:r>
            <a:r>
              <a:rPr lang="en-US" sz="2400" b="0" dirty="0">
                <a:solidFill>
                  <a:srgbClr val="FFFFFF"/>
                </a:solidFill>
                <a:effectLst/>
                <a:highlight>
                  <a:srgbClr val="000000"/>
                </a:highlight>
                <a:latin typeface="Consolas" panose="020B0609020204030204" pitchFamily="49" charset="0"/>
              </a:rPr>
              <a:t>, </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rb</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9CDCFE"/>
                </a:solidFill>
                <a:effectLst/>
                <a:highlight>
                  <a:srgbClr val="000000"/>
                </a:highlight>
                <a:latin typeface="Consolas" panose="020B0609020204030204" pitchFamily="49" charset="0"/>
              </a:rPr>
              <a:t>transcript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client</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transcriptions</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DCDCAA"/>
                </a:solidFill>
                <a:effectLst/>
                <a:highlight>
                  <a:srgbClr val="000000"/>
                </a:highlight>
                <a:latin typeface="Consolas" panose="020B0609020204030204" pitchFamily="49" charset="0"/>
              </a:rPr>
              <a:t>create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model</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"whisper-1"</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file</a:t>
            </a:r>
            <a:r>
              <a:rPr lang="en-US" sz="2400" b="0" dirty="0">
                <a:solidFill>
                  <a:srgbClr val="D4D4D4"/>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language</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en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prompt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"Transcribe the following audio 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response_format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"text"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temperature</a:t>
            </a:r>
            <a:r>
              <a:rPr lang="en-US" sz="2400" b="0" dirty="0">
                <a:solidFill>
                  <a:srgbClr val="D4D4D4"/>
                </a:solidFill>
                <a:effectLst/>
                <a:highlight>
                  <a:srgbClr val="000000"/>
                </a:highlight>
                <a:latin typeface="Consolas" panose="020B0609020204030204" pitchFamily="49" charset="0"/>
              </a:rPr>
              <a:t>=</a:t>
            </a:r>
            <a:r>
              <a:rPr lang="en-US" sz="2400" b="0" dirty="0">
                <a:solidFill>
                  <a:srgbClr val="B5CEA8"/>
                </a:solidFill>
                <a:effectLst/>
                <a:highlight>
                  <a:srgbClr val="000000"/>
                </a:highlight>
                <a:latin typeface="Consolas" panose="020B0609020204030204" pitchFamily="49" charset="0"/>
              </a:rPr>
              <a:t>0.0</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timestamp_granularities</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"segment"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a:t>
            </a:r>
          </a:p>
        </p:txBody>
      </p:sp>
    </p:spTree>
    <p:extLst>
      <p:ext uri="{BB962C8B-B14F-4D97-AF65-F5344CB8AC3E}">
        <p14:creationId xmlns:p14="http://schemas.microsoft.com/office/powerpoint/2010/main" val="42319448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E0601-E8D5-6A68-A6EA-41FA81844E85}"/>
              </a:ext>
            </a:extLst>
          </p:cNvPr>
          <p:cNvSpPr>
            <a:spLocks noGrp="1"/>
          </p:cNvSpPr>
          <p:nvPr>
            <p:ph type="title"/>
          </p:nvPr>
        </p:nvSpPr>
        <p:spPr/>
        <p:txBody>
          <a:bodyPr/>
          <a:lstStyle/>
          <a:p>
            <a:r>
              <a:rPr lang="en-US" dirty="0" err="1"/>
              <a:t>srt</a:t>
            </a:r>
            <a:r>
              <a:rPr lang="en-US" dirty="0"/>
              <a:t> (</a:t>
            </a:r>
            <a:r>
              <a:rPr lang="en-US" dirty="0" err="1"/>
              <a:t>SubRip</a:t>
            </a:r>
            <a:r>
              <a:rPr lang="en-US" dirty="0"/>
              <a:t> Subtitle)</a:t>
            </a:r>
          </a:p>
        </p:txBody>
      </p:sp>
      <p:sp>
        <p:nvSpPr>
          <p:cNvPr id="4" name="TextBox 3">
            <a:extLst>
              <a:ext uri="{FF2B5EF4-FFF2-40B4-BE49-F238E27FC236}">
                <a16:creationId xmlns:a16="http://schemas.microsoft.com/office/drawing/2014/main" id="{7FDCAA1C-3913-0E6F-8471-F3C15D25946F}"/>
              </a:ext>
            </a:extLst>
          </p:cNvPr>
          <p:cNvSpPr txBox="1"/>
          <p:nvPr/>
        </p:nvSpPr>
        <p:spPr>
          <a:xfrm>
            <a:off x="1752600" y="1779687"/>
            <a:ext cx="9372600" cy="5078313"/>
          </a:xfrm>
          <a:prstGeom prst="rect">
            <a:avLst/>
          </a:prstGeom>
          <a:noFill/>
        </p:spPr>
        <p:txBody>
          <a:bodyPr wrap="square">
            <a:spAutoFit/>
          </a:bodyPr>
          <a:lstStyle/>
          <a:p>
            <a:r>
              <a:rPr lang="en-US" b="0" i="0" dirty="0">
                <a:solidFill>
                  <a:srgbClr val="FFFFFF"/>
                </a:solidFill>
                <a:effectLst/>
                <a:latin typeface="Consolas" panose="020B0609020204030204" pitchFamily="49" charset="0"/>
              </a:rPr>
              <a:t>1 00:00:00,000 --&gt; 00:00:10,000 </a:t>
            </a:r>
          </a:p>
          <a:p>
            <a:r>
              <a:rPr lang="en-US" b="0" i="0" dirty="0">
                <a:solidFill>
                  <a:srgbClr val="FFFFFF"/>
                </a:solidFill>
                <a:effectLst/>
                <a:latin typeface="Consolas" panose="020B0609020204030204" pitchFamily="49" charset="0"/>
              </a:rPr>
              <a:t>Mr. Vice President, Mr. Speaker, members of the Senate and the House of Representatives, </a:t>
            </a:r>
          </a:p>
          <a:p>
            <a:endParaRPr lang="en-US" dirty="0">
              <a:solidFill>
                <a:srgbClr val="FFFFFF"/>
              </a:solidFill>
              <a:latin typeface="Consolas" panose="020B0609020204030204" pitchFamily="49" charset="0"/>
            </a:endParaRPr>
          </a:p>
          <a:p>
            <a:r>
              <a:rPr lang="en-US" b="0" i="0" dirty="0">
                <a:solidFill>
                  <a:srgbClr val="FFFFFF"/>
                </a:solidFill>
                <a:effectLst/>
                <a:latin typeface="Consolas" panose="020B0609020204030204" pitchFamily="49" charset="0"/>
              </a:rPr>
              <a:t>2 00:00:10,000 --&gt; 00:00:25,500 yesterday, December 7th, 1941, a date which will live in infamy, the United States of </a:t>
            </a:r>
          </a:p>
          <a:p>
            <a:endParaRPr lang="en-US" dirty="0">
              <a:solidFill>
                <a:srgbClr val="FFFFFF"/>
              </a:solidFill>
              <a:latin typeface="Consolas" panose="020B0609020204030204" pitchFamily="49" charset="0"/>
            </a:endParaRPr>
          </a:p>
          <a:p>
            <a:r>
              <a:rPr lang="en-US" b="0" i="0" dirty="0">
                <a:solidFill>
                  <a:srgbClr val="FFFFFF"/>
                </a:solidFill>
                <a:effectLst/>
                <a:latin typeface="Consolas" panose="020B0609020204030204" pitchFamily="49" charset="0"/>
              </a:rPr>
              <a:t>3 00:00:25,500 --&gt; 00:00:35,500 America was suddenly and deliberately attacked by naval and air forces of the Empire of Japan. </a:t>
            </a:r>
          </a:p>
          <a:p>
            <a:endParaRPr lang="en-US" dirty="0">
              <a:solidFill>
                <a:srgbClr val="FFFFFF"/>
              </a:solidFill>
              <a:latin typeface="Consolas" panose="020B0609020204030204" pitchFamily="49" charset="0"/>
            </a:endParaRPr>
          </a:p>
          <a:p>
            <a:r>
              <a:rPr lang="en-US" b="0" i="0" dirty="0">
                <a:solidFill>
                  <a:srgbClr val="FFFFFF"/>
                </a:solidFill>
                <a:effectLst/>
                <a:latin typeface="Consolas" panose="020B0609020204030204" pitchFamily="49" charset="0"/>
              </a:rPr>
              <a:t>4 00:00:35,500 --&gt; 00:00:47,299 The United States was at peace with that nation, and at the solicitation of Japan, was still </a:t>
            </a:r>
          </a:p>
          <a:p>
            <a:endParaRPr lang="en-US" dirty="0">
              <a:solidFill>
                <a:srgbClr val="FFFFFF"/>
              </a:solidFill>
              <a:latin typeface="Consolas" panose="020B0609020204030204" pitchFamily="49" charset="0"/>
            </a:endParaRPr>
          </a:p>
          <a:p>
            <a:r>
              <a:rPr lang="en-US" b="0" i="0" dirty="0">
                <a:solidFill>
                  <a:srgbClr val="FFFFFF"/>
                </a:solidFill>
                <a:effectLst/>
                <a:latin typeface="Consolas" panose="020B0609020204030204" pitchFamily="49" charset="0"/>
              </a:rPr>
              <a:t>5 00:00:47,299 --&gt; 00:00:55,180 in conversation with its government and its emperor, looking toward the maintenance of </a:t>
            </a:r>
          </a:p>
          <a:p>
            <a:endParaRPr lang="en-US" dirty="0">
              <a:solidFill>
                <a:srgbClr val="FFFFFF"/>
              </a:solidFill>
              <a:latin typeface="Consolas" panose="020B0609020204030204" pitchFamily="49" charset="0"/>
            </a:endParaRPr>
          </a:p>
          <a:p>
            <a:r>
              <a:rPr lang="en-US" b="0" i="0" dirty="0">
                <a:solidFill>
                  <a:srgbClr val="FFFFFF"/>
                </a:solidFill>
                <a:effectLst/>
                <a:latin typeface="Consolas" panose="020B0609020204030204" pitchFamily="49" charset="0"/>
              </a:rPr>
              <a:t>6 00:00:55,180 --&gt; 00:01:06,379 peace in the Pacific. Indeed, one hour after Japanese air squadrons had commenced bombing</a:t>
            </a:r>
            <a:endParaRPr lang="en-US" dirty="0"/>
          </a:p>
        </p:txBody>
      </p:sp>
    </p:spTree>
    <p:extLst>
      <p:ext uri="{BB962C8B-B14F-4D97-AF65-F5344CB8AC3E}">
        <p14:creationId xmlns:p14="http://schemas.microsoft.com/office/powerpoint/2010/main" val="3430065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2BE405-134E-09E3-80AD-54289851CDDA}"/>
              </a:ext>
            </a:extLst>
          </p:cNvPr>
          <p:cNvSpPr>
            <a:spLocks noGrp="1"/>
          </p:cNvSpPr>
          <p:nvPr>
            <p:ph type="title"/>
          </p:nvPr>
        </p:nvSpPr>
        <p:spPr/>
        <p:txBody>
          <a:bodyPr/>
          <a:lstStyle/>
          <a:p>
            <a:r>
              <a:rPr lang="en-US" dirty="0"/>
              <a:t>Understanding Whisper</a:t>
            </a:r>
            <a:br>
              <a:rPr lang="en-US" dirty="0"/>
            </a:br>
            <a:r>
              <a:rPr lang="en-US" dirty="0"/>
              <a:t>Speech-to-Text</a:t>
            </a:r>
          </a:p>
        </p:txBody>
      </p:sp>
    </p:spTree>
    <p:extLst>
      <p:ext uri="{BB962C8B-B14F-4D97-AF65-F5344CB8AC3E}">
        <p14:creationId xmlns:p14="http://schemas.microsoft.com/office/powerpoint/2010/main" val="34973670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0C527-DD88-7679-161C-3E7745D9D810}"/>
              </a:ext>
            </a:extLst>
          </p:cNvPr>
          <p:cNvSpPr>
            <a:spLocks noGrp="1"/>
          </p:cNvSpPr>
          <p:nvPr>
            <p:ph type="title"/>
          </p:nvPr>
        </p:nvSpPr>
        <p:spPr/>
        <p:txBody>
          <a:bodyPr/>
          <a:lstStyle/>
          <a:p>
            <a:r>
              <a:rPr lang="en-US" dirty="0"/>
              <a:t>Demo:</a:t>
            </a:r>
            <a:br>
              <a:rPr lang="en-US" dirty="0"/>
            </a:br>
            <a:r>
              <a:rPr lang="en-US" dirty="0" err="1"/>
              <a:t>srt</a:t>
            </a:r>
            <a:r>
              <a:rPr lang="en-US" dirty="0"/>
              <a:t> (</a:t>
            </a:r>
            <a:r>
              <a:rPr lang="en-US" dirty="0" err="1"/>
              <a:t>SubRip</a:t>
            </a:r>
            <a:r>
              <a:rPr lang="en-US" dirty="0"/>
              <a:t> Subtitle) format</a:t>
            </a:r>
          </a:p>
        </p:txBody>
      </p:sp>
      <p:sp>
        <p:nvSpPr>
          <p:cNvPr id="4" name="TextBox 3">
            <a:extLst>
              <a:ext uri="{FF2B5EF4-FFF2-40B4-BE49-F238E27FC236}">
                <a16:creationId xmlns:a16="http://schemas.microsoft.com/office/drawing/2014/main" id="{249C6EF6-B1E7-CE7F-0DD0-092D3F290A4E}"/>
              </a:ext>
            </a:extLst>
          </p:cNvPr>
          <p:cNvSpPr txBox="1"/>
          <p:nvPr/>
        </p:nvSpPr>
        <p:spPr>
          <a:xfrm>
            <a:off x="1371600" y="2133600"/>
            <a:ext cx="9448800" cy="4154984"/>
          </a:xfrm>
          <a:prstGeom prst="rect">
            <a:avLst/>
          </a:prstGeom>
          <a:noFill/>
        </p:spPr>
        <p:txBody>
          <a:bodyPr wrap="square">
            <a:spAutoFit/>
          </a:bodyPr>
          <a:lstStyle/>
          <a:p>
            <a:r>
              <a:rPr lang="en-US" sz="2400" b="0" dirty="0">
                <a:solidFill>
                  <a:srgbClr val="7CA668"/>
                </a:solidFill>
                <a:effectLst/>
                <a:highlight>
                  <a:srgbClr val="000000"/>
                </a:highlight>
                <a:latin typeface="Consolas" panose="020B0609020204030204" pitchFamily="49" charset="0"/>
              </a:rPr>
              <a:t># Create a transcription of the audio file</a:t>
            </a:r>
            <a:endParaRPr lang="en-US" sz="2400" b="0" dirty="0">
              <a:solidFill>
                <a:srgbClr val="FFFFFF"/>
              </a:solidFill>
              <a:effectLst/>
              <a:highlight>
                <a:srgbClr val="000000"/>
              </a:highlight>
              <a:latin typeface="Consolas" panose="020B0609020204030204" pitchFamily="49" charset="0"/>
            </a:endParaRPr>
          </a:p>
          <a:p>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CDCAA"/>
                </a:solidFill>
                <a:effectLst/>
                <a:highlight>
                  <a:srgbClr val="000000"/>
                </a:highlight>
                <a:latin typeface="Consolas" panose="020B0609020204030204" pitchFamily="49" charset="0"/>
              </a:rPr>
              <a:t>open</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"./artifacts/fdr_speech.mp3"</a:t>
            </a:r>
            <a:r>
              <a:rPr lang="en-US" sz="2400" b="0" dirty="0">
                <a:solidFill>
                  <a:srgbClr val="FFFFFF"/>
                </a:solidFill>
                <a:effectLst/>
                <a:highlight>
                  <a:srgbClr val="000000"/>
                </a:highlight>
                <a:latin typeface="Consolas" panose="020B0609020204030204" pitchFamily="49" charset="0"/>
              </a:rPr>
              <a:t>, </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rb</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9CDCFE"/>
                </a:solidFill>
                <a:effectLst/>
                <a:highlight>
                  <a:srgbClr val="000000"/>
                </a:highlight>
                <a:latin typeface="Consolas" panose="020B0609020204030204" pitchFamily="49" charset="0"/>
              </a:rPr>
              <a:t>transcript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client</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transcriptions</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DCDCAA"/>
                </a:solidFill>
                <a:effectLst/>
                <a:highlight>
                  <a:srgbClr val="000000"/>
                </a:highlight>
                <a:latin typeface="Consolas" panose="020B0609020204030204" pitchFamily="49" charset="0"/>
              </a:rPr>
              <a:t>create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model</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"whisper-1"</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file</a:t>
            </a:r>
            <a:r>
              <a:rPr lang="en-US" sz="2400" b="0" dirty="0">
                <a:solidFill>
                  <a:srgbClr val="D4D4D4"/>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language</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en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prompt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"Transcribe the following audio 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response_format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srt</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temperature</a:t>
            </a:r>
            <a:r>
              <a:rPr lang="en-US" sz="2400" b="0" dirty="0">
                <a:solidFill>
                  <a:srgbClr val="D4D4D4"/>
                </a:solidFill>
                <a:effectLst/>
                <a:highlight>
                  <a:srgbClr val="000000"/>
                </a:highlight>
                <a:latin typeface="Consolas" panose="020B0609020204030204" pitchFamily="49" charset="0"/>
              </a:rPr>
              <a:t>=</a:t>
            </a:r>
            <a:r>
              <a:rPr lang="en-US" sz="2400" b="0" dirty="0">
                <a:solidFill>
                  <a:srgbClr val="B5CEA8"/>
                </a:solidFill>
                <a:effectLst/>
                <a:highlight>
                  <a:srgbClr val="000000"/>
                </a:highlight>
                <a:latin typeface="Consolas" panose="020B0609020204030204" pitchFamily="49" charset="0"/>
              </a:rPr>
              <a:t>0.0</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timestamp_granularities</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"segment"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a:t>
            </a:r>
          </a:p>
        </p:txBody>
      </p:sp>
    </p:spTree>
    <p:extLst>
      <p:ext uri="{BB962C8B-B14F-4D97-AF65-F5344CB8AC3E}">
        <p14:creationId xmlns:p14="http://schemas.microsoft.com/office/powerpoint/2010/main" val="26766842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E429CE-76BA-AD01-94EB-C0DF6C23582B}"/>
              </a:ext>
            </a:extLst>
          </p:cNvPr>
          <p:cNvSpPr>
            <a:spLocks noGrp="1"/>
          </p:cNvSpPr>
          <p:nvPr>
            <p:ph type="title"/>
          </p:nvPr>
        </p:nvSpPr>
        <p:spPr/>
        <p:txBody>
          <a:bodyPr/>
          <a:lstStyle/>
          <a:p>
            <a:r>
              <a:rPr lang="en-US" dirty="0"/>
              <a:t>Prompting</a:t>
            </a:r>
          </a:p>
        </p:txBody>
      </p:sp>
    </p:spTree>
    <p:extLst>
      <p:ext uri="{BB962C8B-B14F-4D97-AF65-F5344CB8AC3E}">
        <p14:creationId xmlns:p14="http://schemas.microsoft.com/office/powerpoint/2010/main" val="26213916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9329DA1-24AB-48EA-0397-64AD193C7C30}"/>
              </a:ext>
            </a:extLst>
          </p:cNvPr>
          <p:cNvPicPr>
            <a:picLocks noChangeAspect="1"/>
          </p:cNvPicPr>
          <p:nvPr/>
        </p:nvPicPr>
        <p:blipFill>
          <a:blip r:embed="rId3"/>
          <a:stretch>
            <a:fillRect/>
          </a:stretch>
        </p:blipFill>
        <p:spPr>
          <a:xfrm>
            <a:off x="772190" y="29000"/>
            <a:ext cx="10647619" cy="6800000"/>
          </a:xfrm>
          <a:prstGeom prst="rect">
            <a:avLst/>
          </a:prstGeom>
        </p:spPr>
      </p:pic>
    </p:spTree>
    <p:extLst>
      <p:ext uri="{BB962C8B-B14F-4D97-AF65-F5344CB8AC3E}">
        <p14:creationId xmlns:p14="http://schemas.microsoft.com/office/powerpoint/2010/main" val="22132164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89E48-D981-7F42-2DAB-B0200487CDD7}"/>
              </a:ext>
            </a:extLst>
          </p:cNvPr>
          <p:cNvSpPr>
            <a:spLocks noGrp="1"/>
          </p:cNvSpPr>
          <p:nvPr>
            <p:ph type="title"/>
          </p:nvPr>
        </p:nvSpPr>
        <p:spPr/>
        <p:txBody>
          <a:bodyPr/>
          <a:lstStyle/>
          <a:p>
            <a:r>
              <a:rPr lang="en-US" dirty="0"/>
              <a:t>Demo:</a:t>
            </a:r>
            <a:br>
              <a:rPr lang="en-US" dirty="0"/>
            </a:br>
            <a:r>
              <a:rPr lang="en-US" dirty="0"/>
              <a:t>Prompting</a:t>
            </a:r>
          </a:p>
        </p:txBody>
      </p:sp>
      <p:sp>
        <p:nvSpPr>
          <p:cNvPr id="4" name="TextBox 3">
            <a:extLst>
              <a:ext uri="{FF2B5EF4-FFF2-40B4-BE49-F238E27FC236}">
                <a16:creationId xmlns:a16="http://schemas.microsoft.com/office/drawing/2014/main" id="{F5A533ED-4032-4DB6-C35F-01372F52656D}"/>
              </a:ext>
            </a:extLst>
          </p:cNvPr>
          <p:cNvSpPr txBox="1"/>
          <p:nvPr/>
        </p:nvSpPr>
        <p:spPr>
          <a:xfrm>
            <a:off x="952500" y="1905000"/>
            <a:ext cx="10287000" cy="4154984"/>
          </a:xfrm>
          <a:prstGeom prst="rect">
            <a:avLst/>
          </a:prstGeom>
          <a:noFill/>
        </p:spPr>
        <p:txBody>
          <a:bodyPr wrap="square">
            <a:spAutoFit/>
          </a:bodyPr>
          <a:lstStyle/>
          <a:p>
            <a:r>
              <a:rPr lang="en-US" sz="2400" b="0" dirty="0">
                <a:solidFill>
                  <a:srgbClr val="7CA668"/>
                </a:solidFill>
                <a:effectLst/>
                <a:highlight>
                  <a:srgbClr val="000000"/>
                </a:highlight>
                <a:latin typeface="Consolas" panose="020B0609020204030204" pitchFamily="49" charset="0"/>
              </a:rPr>
              <a:t># Create a transcription of the audio file</a:t>
            </a:r>
            <a:endParaRPr lang="en-US" sz="2400" b="0" dirty="0">
              <a:solidFill>
                <a:srgbClr val="FFFFFF"/>
              </a:solidFill>
              <a:effectLst/>
              <a:highlight>
                <a:srgbClr val="000000"/>
              </a:highlight>
              <a:latin typeface="Consolas" panose="020B0609020204030204" pitchFamily="49" charset="0"/>
            </a:endParaRPr>
          </a:p>
          <a:p>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CDCAA"/>
                </a:solidFill>
                <a:effectLst/>
                <a:highlight>
                  <a:srgbClr val="000000"/>
                </a:highlight>
                <a:latin typeface="Consolas" panose="020B0609020204030204" pitchFamily="49" charset="0"/>
              </a:rPr>
              <a:t>open</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"./artifacts/acronym_audio.mp4"</a:t>
            </a:r>
            <a:r>
              <a:rPr lang="en-US" sz="2400" b="0" dirty="0">
                <a:solidFill>
                  <a:srgbClr val="FFFFFF"/>
                </a:solidFill>
                <a:effectLst/>
                <a:highlight>
                  <a:srgbClr val="000000"/>
                </a:highlight>
                <a:latin typeface="Consolas" panose="020B0609020204030204" pitchFamily="49" charset="0"/>
              </a:rPr>
              <a:t>, </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rb</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9CDCFE"/>
                </a:solidFill>
                <a:effectLst/>
                <a:highlight>
                  <a:srgbClr val="000000"/>
                </a:highlight>
                <a:latin typeface="Consolas" panose="020B0609020204030204" pitchFamily="49" charset="0"/>
              </a:rPr>
              <a:t>transcript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client</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transcriptions</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DCDCAA"/>
                </a:solidFill>
                <a:effectLst/>
                <a:highlight>
                  <a:srgbClr val="000000"/>
                </a:highlight>
                <a:latin typeface="Consolas" panose="020B0609020204030204" pitchFamily="49" charset="0"/>
              </a:rPr>
              <a:t>create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model</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"whisper-1"</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file</a:t>
            </a:r>
            <a:r>
              <a:rPr lang="en-US" sz="2400" b="0" dirty="0">
                <a:solidFill>
                  <a:srgbClr val="D4D4D4"/>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language</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en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prompt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"GPT-4o, GPT-4o mini"</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response_format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json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temperature</a:t>
            </a:r>
            <a:r>
              <a:rPr lang="en-US" sz="2400" b="0" dirty="0">
                <a:solidFill>
                  <a:srgbClr val="D4D4D4"/>
                </a:solidFill>
                <a:effectLst/>
                <a:highlight>
                  <a:srgbClr val="000000"/>
                </a:highlight>
                <a:latin typeface="Consolas" panose="020B0609020204030204" pitchFamily="49" charset="0"/>
              </a:rPr>
              <a:t>=</a:t>
            </a:r>
            <a:r>
              <a:rPr lang="en-US" sz="2400" b="0" dirty="0">
                <a:solidFill>
                  <a:srgbClr val="B5CEA8"/>
                </a:solidFill>
                <a:effectLst/>
                <a:highlight>
                  <a:srgbClr val="000000"/>
                </a:highlight>
                <a:latin typeface="Consolas" panose="020B0609020204030204" pitchFamily="49" charset="0"/>
              </a:rPr>
              <a:t>0.0</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timestamp_granularities</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"segment"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a:t>
            </a:r>
          </a:p>
        </p:txBody>
      </p:sp>
    </p:spTree>
    <p:extLst>
      <p:ext uri="{BB962C8B-B14F-4D97-AF65-F5344CB8AC3E}">
        <p14:creationId xmlns:p14="http://schemas.microsoft.com/office/powerpoint/2010/main" val="10240194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8A79695-AAD0-B0D6-D8B6-2BC3EA1BA0CE}"/>
              </a:ext>
            </a:extLst>
          </p:cNvPr>
          <p:cNvSpPr>
            <a:spLocks noGrp="1"/>
          </p:cNvSpPr>
          <p:nvPr>
            <p:ph type="title"/>
          </p:nvPr>
        </p:nvSpPr>
        <p:spPr/>
        <p:txBody>
          <a:bodyPr/>
          <a:lstStyle/>
          <a:p>
            <a:r>
              <a:rPr lang="en-US" dirty="0"/>
              <a:t>Temperature</a:t>
            </a:r>
          </a:p>
        </p:txBody>
      </p:sp>
    </p:spTree>
    <p:extLst>
      <p:ext uri="{BB962C8B-B14F-4D97-AF65-F5344CB8AC3E}">
        <p14:creationId xmlns:p14="http://schemas.microsoft.com/office/powerpoint/2010/main" val="27179143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97755C1-E96F-B928-22B9-B4CF341B27DD}"/>
              </a:ext>
            </a:extLst>
          </p:cNvPr>
          <p:cNvPicPr>
            <a:picLocks noChangeAspect="1"/>
          </p:cNvPicPr>
          <p:nvPr/>
        </p:nvPicPr>
        <p:blipFill>
          <a:blip r:embed="rId3"/>
          <a:stretch>
            <a:fillRect/>
          </a:stretch>
        </p:blipFill>
        <p:spPr>
          <a:xfrm>
            <a:off x="804571" y="2743200"/>
            <a:ext cx="10160000" cy="1600200"/>
          </a:xfrm>
          <a:prstGeom prst="rect">
            <a:avLst/>
          </a:prstGeom>
        </p:spPr>
      </p:pic>
    </p:spTree>
    <p:extLst>
      <p:ext uri="{BB962C8B-B14F-4D97-AF65-F5344CB8AC3E}">
        <p14:creationId xmlns:p14="http://schemas.microsoft.com/office/powerpoint/2010/main" val="4754188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D9578-6981-E834-0504-DAAF6012CE00}"/>
              </a:ext>
            </a:extLst>
          </p:cNvPr>
          <p:cNvSpPr>
            <a:spLocks noGrp="1"/>
          </p:cNvSpPr>
          <p:nvPr>
            <p:ph type="title"/>
          </p:nvPr>
        </p:nvSpPr>
        <p:spPr/>
        <p:txBody>
          <a:bodyPr/>
          <a:lstStyle/>
          <a:p>
            <a:r>
              <a:rPr lang="en-US" dirty="0"/>
              <a:t>Prediction</a:t>
            </a:r>
          </a:p>
        </p:txBody>
      </p:sp>
      <p:pic>
        <p:nvPicPr>
          <p:cNvPr id="5122" name="Picture 2">
            <a:extLst>
              <a:ext uri="{FF2B5EF4-FFF2-40B4-BE49-F238E27FC236}">
                <a16:creationId xmlns:a16="http://schemas.microsoft.com/office/drawing/2014/main" id="{EE42627A-2E8D-C097-72B5-AE981F9715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0" y="238125"/>
            <a:ext cx="6667500" cy="638175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47FFED96-AB40-6CA0-E732-17CD65BB4D4B}"/>
              </a:ext>
            </a:extLst>
          </p:cNvPr>
          <p:cNvSpPr/>
          <p:nvPr/>
        </p:nvSpPr>
        <p:spPr>
          <a:xfrm>
            <a:off x="8153400" y="438150"/>
            <a:ext cx="1371600" cy="533400"/>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Log(Probabilities)</a:t>
            </a:r>
          </a:p>
        </p:txBody>
      </p:sp>
    </p:spTree>
    <p:extLst>
      <p:ext uri="{BB962C8B-B14F-4D97-AF65-F5344CB8AC3E}">
        <p14:creationId xmlns:p14="http://schemas.microsoft.com/office/powerpoint/2010/main" val="19785621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FE5D3-C2E2-A8B3-96FE-A7296BBDD048}"/>
              </a:ext>
            </a:extLst>
          </p:cNvPr>
          <p:cNvSpPr>
            <a:spLocks noGrp="1"/>
          </p:cNvSpPr>
          <p:nvPr>
            <p:ph type="title"/>
          </p:nvPr>
        </p:nvSpPr>
        <p:spPr>
          <a:xfrm>
            <a:off x="1524000" y="76200"/>
            <a:ext cx="9144000" cy="685800"/>
          </a:xfrm>
        </p:spPr>
        <p:txBody>
          <a:bodyPr/>
          <a:lstStyle/>
          <a:p>
            <a:r>
              <a:rPr lang="en-US" dirty="0"/>
              <a:t>Temperature Examples</a:t>
            </a:r>
          </a:p>
        </p:txBody>
      </p:sp>
      <p:sp>
        <p:nvSpPr>
          <p:cNvPr id="3" name="Content Placeholder 2">
            <a:extLst>
              <a:ext uri="{FF2B5EF4-FFF2-40B4-BE49-F238E27FC236}">
                <a16:creationId xmlns:a16="http://schemas.microsoft.com/office/drawing/2014/main" id="{2AF67775-9384-C442-53A4-AB271044854A}"/>
              </a:ext>
            </a:extLst>
          </p:cNvPr>
          <p:cNvSpPr>
            <a:spLocks noGrp="1"/>
          </p:cNvSpPr>
          <p:nvPr>
            <p:ph idx="1"/>
          </p:nvPr>
        </p:nvSpPr>
        <p:spPr>
          <a:xfrm>
            <a:off x="304800" y="914400"/>
            <a:ext cx="11734800" cy="5791200"/>
          </a:xfrm>
        </p:spPr>
        <p:txBody>
          <a:bodyPr>
            <a:normAutofit fontScale="70000" lnSpcReduction="20000"/>
          </a:bodyPr>
          <a:lstStyle/>
          <a:p>
            <a:r>
              <a:rPr lang="en-US" sz="2800" dirty="0"/>
              <a:t>Audio Sentence: </a:t>
            </a:r>
            <a:br>
              <a:rPr lang="en-US" sz="2800" dirty="0"/>
            </a:br>
            <a:r>
              <a:rPr lang="en-US" sz="2800" dirty="0"/>
              <a:t>"Good morning everyone, um, let's get started with our quarterly review. As you can see, the sales figures for Q2 have, uh, significantly improved. However, we still need to address the issues in the supply chain. Any thoughts?"</a:t>
            </a:r>
          </a:p>
          <a:p>
            <a:endParaRPr lang="en-US" sz="2800" dirty="0"/>
          </a:p>
          <a:p>
            <a:r>
              <a:rPr lang="en-US" sz="2800" dirty="0"/>
              <a:t>High Temperature Transcription: </a:t>
            </a:r>
            <a:br>
              <a:rPr lang="en-US" sz="2800" dirty="0"/>
            </a:br>
            <a:r>
              <a:rPr lang="en-US" sz="2800" dirty="0"/>
              <a:t>"Good morning everyone, let's get started with our quarterly review. The sales figures for Q2 have significantly improved. However, we still need to address the issues in the supply chain. Any thoughts?"(More fluent, less filler words)</a:t>
            </a:r>
          </a:p>
          <a:p>
            <a:endParaRPr lang="en-US" sz="2800" dirty="0"/>
          </a:p>
          <a:p>
            <a:r>
              <a:rPr lang="en-US" sz="2800" dirty="0"/>
              <a:t>Low Temperature Transcription: </a:t>
            </a:r>
            <a:br>
              <a:rPr lang="en-US" sz="2800" dirty="0"/>
            </a:br>
            <a:r>
              <a:rPr lang="en-US" sz="2800" dirty="0"/>
              <a:t>"Good morning everyone, um, let's get started with our quarterly review. As you can see, the sales figures for Q2 have, uh, significantly improved. However, we still need to address the issues in the supply chain. Any thoughts?" (More literal and detailed)</a:t>
            </a:r>
          </a:p>
          <a:p>
            <a:endParaRPr lang="en-US" sz="2800" dirty="0"/>
          </a:p>
          <a:p>
            <a:r>
              <a:rPr lang="en-US" sz="2800" dirty="0"/>
              <a:t>Dynamic Temperature (0): </a:t>
            </a:r>
            <a:br>
              <a:rPr lang="en-US" sz="2800" dirty="0"/>
            </a:br>
            <a:r>
              <a:rPr lang="en-US" sz="2400" dirty="0"/>
              <a:t>"Good morning everyone, let's get started with our quarterly review. As you can see, the sales figures for Q2 have significantly improved. However, we still need to address the issues in the supply chain. Any thoughts?"</a:t>
            </a:r>
            <a:r>
              <a:rPr lang="en-US" sz="2800" dirty="0"/>
              <a:t>(Balanced, removing unnecessary fillers while maintaining accuracy)</a:t>
            </a:r>
          </a:p>
        </p:txBody>
      </p:sp>
    </p:spTree>
    <p:extLst>
      <p:ext uri="{BB962C8B-B14F-4D97-AF65-F5344CB8AC3E}">
        <p14:creationId xmlns:p14="http://schemas.microsoft.com/office/powerpoint/2010/main" val="16109637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FD3CE99-3A12-E534-35F6-9A1237B90781}"/>
              </a:ext>
            </a:extLst>
          </p:cNvPr>
          <p:cNvSpPr>
            <a:spLocks noGrp="1"/>
          </p:cNvSpPr>
          <p:nvPr>
            <p:ph type="title"/>
          </p:nvPr>
        </p:nvSpPr>
        <p:spPr/>
        <p:txBody>
          <a:bodyPr/>
          <a:lstStyle/>
          <a:p>
            <a:r>
              <a:rPr lang="en-US" dirty="0"/>
              <a:t>Demo:</a:t>
            </a:r>
            <a:br>
              <a:rPr lang="en-US" dirty="0"/>
            </a:br>
            <a:r>
              <a:rPr lang="en-US" dirty="0"/>
              <a:t>Using Temperature</a:t>
            </a:r>
          </a:p>
        </p:txBody>
      </p:sp>
      <p:sp>
        <p:nvSpPr>
          <p:cNvPr id="6" name="TextBox 5">
            <a:extLst>
              <a:ext uri="{FF2B5EF4-FFF2-40B4-BE49-F238E27FC236}">
                <a16:creationId xmlns:a16="http://schemas.microsoft.com/office/drawing/2014/main" id="{96085741-BAFB-DB79-8D96-4DC96760556F}"/>
              </a:ext>
            </a:extLst>
          </p:cNvPr>
          <p:cNvSpPr txBox="1"/>
          <p:nvPr/>
        </p:nvSpPr>
        <p:spPr>
          <a:xfrm>
            <a:off x="1371600" y="2057400"/>
            <a:ext cx="9448800" cy="4154984"/>
          </a:xfrm>
          <a:prstGeom prst="rect">
            <a:avLst/>
          </a:prstGeom>
          <a:noFill/>
        </p:spPr>
        <p:txBody>
          <a:bodyPr wrap="square">
            <a:spAutoFit/>
          </a:bodyPr>
          <a:lstStyle/>
          <a:p>
            <a:r>
              <a:rPr lang="en-US" sz="2400" b="0" dirty="0">
                <a:solidFill>
                  <a:srgbClr val="7CA668"/>
                </a:solidFill>
                <a:effectLst/>
                <a:highlight>
                  <a:srgbClr val="000000"/>
                </a:highlight>
                <a:latin typeface="Consolas" panose="020B0609020204030204" pitchFamily="49" charset="0"/>
              </a:rPr>
              <a:t># Create a transcription of the audio file</a:t>
            </a:r>
            <a:endParaRPr lang="en-US" sz="2400" b="0" dirty="0">
              <a:solidFill>
                <a:srgbClr val="FFFFFF"/>
              </a:solidFill>
              <a:effectLst/>
              <a:highlight>
                <a:srgbClr val="000000"/>
              </a:highlight>
              <a:latin typeface="Consolas" panose="020B0609020204030204" pitchFamily="49" charset="0"/>
            </a:endParaRPr>
          </a:p>
          <a:p>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CDCAA"/>
                </a:solidFill>
                <a:effectLst/>
                <a:highlight>
                  <a:srgbClr val="000000"/>
                </a:highlight>
                <a:latin typeface="Consolas" panose="020B0609020204030204" pitchFamily="49" charset="0"/>
              </a:rPr>
              <a:t>open</a:t>
            </a:r>
            <a:r>
              <a:rPr lang="en-US" sz="2400" b="0" dirty="0">
                <a:solidFill>
                  <a:srgbClr val="FFFFFF"/>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"./artifacts/temperature_audio_test.mp4"</a:t>
            </a:r>
            <a:r>
              <a:rPr lang="en-US" sz="2400" b="0" dirty="0">
                <a:solidFill>
                  <a:srgbClr val="FFFFFF"/>
                </a:solidFill>
                <a:effectLst/>
                <a:highlight>
                  <a:srgbClr val="000000"/>
                </a:highlight>
                <a:latin typeface="Consolas" panose="020B0609020204030204" pitchFamily="49" charset="0"/>
              </a:rPr>
              <a:t>, </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rb</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9CDCFE"/>
                </a:solidFill>
                <a:effectLst/>
                <a:highlight>
                  <a:srgbClr val="000000"/>
                </a:highlight>
                <a:latin typeface="Consolas" panose="020B0609020204030204" pitchFamily="49" charset="0"/>
              </a:rPr>
              <a:t>transcript</a:t>
            </a:r>
            <a:r>
              <a:rPr lang="en-US" sz="2400" b="0" dirty="0">
                <a:solidFill>
                  <a:srgbClr val="FFFFFF"/>
                </a:solidFill>
                <a:effectLst/>
                <a:highlight>
                  <a:srgbClr val="000000"/>
                </a:highlight>
                <a:latin typeface="Consolas" panose="020B0609020204030204" pitchFamily="49" charset="0"/>
              </a:rPr>
              <a:t> </a:t>
            </a:r>
            <a:r>
              <a:rPr lang="en-US" sz="2400" b="0" dirty="0">
                <a:solidFill>
                  <a:srgbClr val="D4D4D4"/>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 </a:t>
            </a:r>
            <a:r>
              <a:rPr lang="en-US" sz="2400" b="0" dirty="0" err="1">
                <a:solidFill>
                  <a:srgbClr val="9CDCFE"/>
                </a:solidFill>
                <a:effectLst/>
                <a:highlight>
                  <a:srgbClr val="000000"/>
                </a:highlight>
                <a:latin typeface="Consolas" panose="020B0609020204030204" pitchFamily="49" charset="0"/>
              </a:rPr>
              <a:t>client</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transcriptions</a:t>
            </a:r>
            <a:r>
              <a:rPr lang="en-US" sz="2400" b="0" dirty="0" err="1">
                <a:solidFill>
                  <a:srgbClr val="FFFFFF"/>
                </a:solidFill>
                <a:effectLst/>
                <a:highlight>
                  <a:srgbClr val="000000"/>
                </a:highlight>
                <a:latin typeface="Consolas" panose="020B0609020204030204" pitchFamily="49" charset="0"/>
              </a:rPr>
              <a:t>.</a:t>
            </a:r>
            <a:r>
              <a:rPr lang="en-US" sz="2400" b="0" dirty="0" err="1">
                <a:solidFill>
                  <a:srgbClr val="DCDCAA"/>
                </a:solidFill>
                <a:effectLst/>
                <a:highlight>
                  <a:srgbClr val="000000"/>
                </a:highlight>
                <a:latin typeface="Consolas" panose="020B0609020204030204" pitchFamily="49" charset="0"/>
              </a:rPr>
              <a:t>create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model</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"whisper-1"</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file</a:t>
            </a:r>
            <a:r>
              <a:rPr lang="en-US" sz="2400" b="0" dirty="0">
                <a:solidFill>
                  <a:srgbClr val="D4D4D4"/>
                </a:solidFill>
                <a:effectLst/>
                <a:highlight>
                  <a:srgbClr val="000000"/>
                </a:highlight>
                <a:latin typeface="Consolas" panose="020B0609020204030204" pitchFamily="49" charset="0"/>
              </a:rPr>
              <a:t>=</a:t>
            </a:r>
            <a:r>
              <a:rPr lang="en-US" sz="2400" b="0" dirty="0" err="1">
                <a:solidFill>
                  <a:srgbClr val="9CDCFE"/>
                </a:solidFill>
                <a:effectLst/>
                <a:highlight>
                  <a:srgbClr val="000000"/>
                </a:highlight>
                <a:latin typeface="Consolas" panose="020B0609020204030204" pitchFamily="49" charset="0"/>
              </a:rPr>
              <a:t>audio_file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language</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en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prompt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"Transcribe the following audio file."</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response_format</a:t>
            </a:r>
            <a:r>
              <a:rPr lang="en-US" sz="2400" b="0" dirty="0">
                <a:solidFill>
                  <a:srgbClr val="D4D4D4"/>
                </a:solidFill>
                <a:effectLst/>
                <a:highlight>
                  <a:srgbClr val="000000"/>
                </a:highlight>
                <a:latin typeface="Consolas" panose="020B0609020204030204" pitchFamily="49" charset="0"/>
              </a:rPr>
              <a:t>=</a:t>
            </a:r>
            <a:r>
              <a:rPr lang="en-US" sz="2400" b="0" dirty="0">
                <a:solidFill>
                  <a:srgbClr val="CE9178"/>
                </a:solidFill>
                <a:effectLst/>
                <a:highlight>
                  <a:srgbClr val="000000"/>
                </a:highlight>
                <a:latin typeface="Consolas" panose="020B0609020204030204" pitchFamily="49" charset="0"/>
              </a:rPr>
              <a:t>"</a:t>
            </a:r>
            <a:r>
              <a:rPr lang="en-US" sz="2400" b="0" dirty="0" err="1">
                <a:solidFill>
                  <a:srgbClr val="CE9178"/>
                </a:solidFill>
                <a:effectLst/>
                <a:highlight>
                  <a:srgbClr val="000000"/>
                </a:highlight>
                <a:latin typeface="Consolas" panose="020B0609020204030204" pitchFamily="49" charset="0"/>
              </a:rPr>
              <a:t>json</a:t>
            </a:r>
            <a:r>
              <a:rPr lang="en-US" sz="2400" b="0" dirty="0">
                <a:solidFill>
                  <a:srgbClr val="CE9178"/>
                </a:solidFill>
                <a:effectLst/>
                <a:highlight>
                  <a:srgbClr val="000000"/>
                </a:highlight>
                <a:latin typeface="Consolas" panose="020B0609020204030204" pitchFamily="49" charset="0"/>
              </a:rPr>
              <a:t>"</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    </a:t>
            </a:r>
            <a:r>
              <a:rPr lang="en-US" sz="2400" b="0" dirty="0">
                <a:solidFill>
                  <a:srgbClr val="9CDCFE"/>
                </a:solidFill>
                <a:effectLst/>
                <a:highlight>
                  <a:srgbClr val="000000"/>
                </a:highlight>
                <a:latin typeface="Consolas" panose="020B0609020204030204" pitchFamily="49" charset="0"/>
              </a:rPr>
              <a:t>temperature</a:t>
            </a:r>
            <a:r>
              <a:rPr lang="en-US" sz="2400" b="0" dirty="0">
                <a:solidFill>
                  <a:srgbClr val="D4D4D4"/>
                </a:solidFill>
                <a:effectLst/>
                <a:highlight>
                  <a:srgbClr val="000000"/>
                </a:highlight>
                <a:latin typeface="Consolas" panose="020B0609020204030204" pitchFamily="49" charset="0"/>
              </a:rPr>
              <a:t>=</a:t>
            </a:r>
            <a:r>
              <a:rPr lang="en-US" sz="2400" b="0" dirty="0">
                <a:solidFill>
                  <a:srgbClr val="B5CEA8"/>
                </a:solidFill>
                <a:effectLst/>
                <a:highlight>
                  <a:srgbClr val="000000"/>
                </a:highlight>
                <a:latin typeface="Consolas" panose="020B0609020204030204" pitchFamily="49" charset="0"/>
              </a:rPr>
              <a:t>0.1</a:t>
            </a:r>
            <a:r>
              <a:rPr lang="en-US" sz="2400" b="0" dirty="0">
                <a:solidFill>
                  <a:srgbClr val="FFFFFF"/>
                </a:solidFill>
                <a:effectLst/>
                <a:highlight>
                  <a:srgbClr val="000000"/>
                </a:highlight>
                <a:latin typeface="Consolas" panose="020B0609020204030204" pitchFamily="49" charset="0"/>
              </a:rPr>
              <a:t>,</a:t>
            </a:r>
          </a:p>
          <a:p>
            <a:r>
              <a:rPr lang="en-US" sz="2400" b="0" dirty="0">
                <a:solidFill>
                  <a:srgbClr val="FFFFFF"/>
                </a:solidFill>
                <a:effectLst/>
                <a:highlight>
                  <a:srgbClr val="000000"/>
                </a:highlight>
                <a:latin typeface="Consolas" panose="020B0609020204030204" pitchFamily="49" charset="0"/>
              </a:rPr>
              <a:t>)</a:t>
            </a:r>
          </a:p>
        </p:txBody>
      </p:sp>
    </p:spTree>
    <p:extLst>
      <p:ext uri="{BB962C8B-B14F-4D97-AF65-F5344CB8AC3E}">
        <p14:creationId xmlns:p14="http://schemas.microsoft.com/office/powerpoint/2010/main" val="23951290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A31B49-8882-7BFB-A4C5-C2CF8D068BE5}"/>
              </a:ext>
            </a:extLst>
          </p:cNvPr>
          <p:cNvSpPr>
            <a:spLocks noGrp="1"/>
          </p:cNvSpPr>
          <p:nvPr>
            <p:ph type="title"/>
          </p:nvPr>
        </p:nvSpPr>
        <p:spPr/>
        <p:txBody>
          <a:bodyPr/>
          <a:lstStyle/>
          <a:p>
            <a:r>
              <a:rPr lang="en-US" dirty="0"/>
              <a:t>Passing the Output</a:t>
            </a:r>
          </a:p>
        </p:txBody>
      </p:sp>
    </p:spTree>
    <p:extLst>
      <p:ext uri="{BB962C8B-B14F-4D97-AF65-F5344CB8AC3E}">
        <p14:creationId xmlns:p14="http://schemas.microsoft.com/office/powerpoint/2010/main" val="1865419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CEB10-8AF7-5B6D-2ED0-66BC8B751C04}"/>
              </a:ext>
            </a:extLst>
          </p:cNvPr>
          <p:cNvSpPr>
            <a:spLocks noGrp="1"/>
          </p:cNvSpPr>
          <p:nvPr>
            <p:ph type="title"/>
          </p:nvPr>
        </p:nvSpPr>
        <p:spPr/>
        <p:txBody>
          <a:bodyPr/>
          <a:lstStyle/>
          <a:p>
            <a:r>
              <a:rPr lang="en-US" dirty="0"/>
              <a:t>Whisper (Speech-to-Text)</a:t>
            </a:r>
          </a:p>
        </p:txBody>
      </p:sp>
      <p:pic>
        <p:nvPicPr>
          <p:cNvPr id="4" name="Graphic 3" descr="Call center with solid fill">
            <a:extLst>
              <a:ext uri="{FF2B5EF4-FFF2-40B4-BE49-F238E27FC236}">
                <a16:creationId xmlns:a16="http://schemas.microsoft.com/office/drawing/2014/main" id="{6805F87A-F9D0-AA92-DEE3-CD19AB5EEB3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681163" y="3197946"/>
            <a:ext cx="1021264" cy="1085499"/>
          </a:xfrm>
          <a:prstGeom prst="rect">
            <a:avLst/>
          </a:prstGeom>
        </p:spPr>
      </p:pic>
      <p:sp>
        <p:nvSpPr>
          <p:cNvPr id="5" name="Rectangle 4">
            <a:extLst>
              <a:ext uri="{FF2B5EF4-FFF2-40B4-BE49-F238E27FC236}">
                <a16:creationId xmlns:a16="http://schemas.microsoft.com/office/drawing/2014/main" id="{511C4867-EF5C-F035-6836-C8AD2D846411}"/>
              </a:ext>
            </a:extLst>
          </p:cNvPr>
          <p:cNvSpPr/>
          <p:nvPr/>
        </p:nvSpPr>
        <p:spPr>
          <a:xfrm>
            <a:off x="4234322" y="2971800"/>
            <a:ext cx="3574423" cy="1537791"/>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Whisper</a:t>
            </a:r>
          </a:p>
          <a:p>
            <a:pPr algn="ctr"/>
            <a:r>
              <a:rPr lang="en-US" dirty="0"/>
              <a:t>(Speech-to-Text)</a:t>
            </a:r>
          </a:p>
        </p:txBody>
      </p:sp>
      <p:cxnSp>
        <p:nvCxnSpPr>
          <p:cNvPr id="7" name="Straight Arrow Connector 6">
            <a:extLst>
              <a:ext uri="{FF2B5EF4-FFF2-40B4-BE49-F238E27FC236}">
                <a16:creationId xmlns:a16="http://schemas.microsoft.com/office/drawing/2014/main" id="{B53813D0-BFF9-531A-2E6E-7DDC259E34AF}"/>
              </a:ext>
            </a:extLst>
          </p:cNvPr>
          <p:cNvCxnSpPr>
            <a:cxnSpLocks/>
            <a:endCxn id="5" idx="1"/>
          </p:cNvCxnSpPr>
          <p:nvPr/>
        </p:nvCxnSpPr>
        <p:spPr>
          <a:xfrm>
            <a:off x="2702427" y="3740695"/>
            <a:ext cx="1531895" cy="0"/>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pic>
        <p:nvPicPr>
          <p:cNvPr id="13" name="Graphic 12" descr="Document with solid fill">
            <a:extLst>
              <a:ext uri="{FF2B5EF4-FFF2-40B4-BE49-F238E27FC236}">
                <a16:creationId xmlns:a16="http://schemas.microsoft.com/office/drawing/2014/main" id="{720C53D5-2E6F-840F-651A-841C93B7036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425745" y="3197946"/>
            <a:ext cx="1021264" cy="1085499"/>
          </a:xfrm>
          <a:prstGeom prst="rect">
            <a:avLst/>
          </a:prstGeom>
        </p:spPr>
      </p:pic>
      <p:cxnSp>
        <p:nvCxnSpPr>
          <p:cNvPr id="14" name="Straight Arrow Connector 13">
            <a:extLst>
              <a:ext uri="{FF2B5EF4-FFF2-40B4-BE49-F238E27FC236}">
                <a16:creationId xmlns:a16="http://schemas.microsoft.com/office/drawing/2014/main" id="{77C74A66-6236-AFCD-DC3E-DC597130312C}"/>
              </a:ext>
            </a:extLst>
          </p:cNvPr>
          <p:cNvCxnSpPr>
            <a:cxnSpLocks/>
          </p:cNvCxnSpPr>
          <p:nvPr/>
        </p:nvCxnSpPr>
        <p:spPr>
          <a:xfrm>
            <a:off x="7893850" y="3740695"/>
            <a:ext cx="1531895" cy="0"/>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37459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CEB10-8AF7-5B6D-2ED0-66BC8B751C04}"/>
              </a:ext>
            </a:extLst>
          </p:cNvPr>
          <p:cNvSpPr>
            <a:spLocks noGrp="1"/>
          </p:cNvSpPr>
          <p:nvPr>
            <p:ph type="title"/>
          </p:nvPr>
        </p:nvSpPr>
        <p:spPr/>
        <p:txBody>
          <a:bodyPr/>
          <a:lstStyle/>
          <a:p>
            <a:r>
              <a:rPr lang="en-US" dirty="0"/>
              <a:t>Feeding Generated Output to </a:t>
            </a:r>
            <a:br>
              <a:rPr lang="en-US" dirty="0"/>
            </a:br>
            <a:r>
              <a:rPr lang="en-US" dirty="0"/>
              <a:t>Something Else</a:t>
            </a:r>
          </a:p>
        </p:txBody>
      </p:sp>
      <p:grpSp>
        <p:nvGrpSpPr>
          <p:cNvPr id="3" name="Group 2">
            <a:extLst>
              <a:ext uri="{FF2B5EF4-FFF2-40B4-BE49-F238E27FC236}">
                <a16:creationId xmlns:a16="http://schemas.microsoft.com/office/drawing/2014/main" id="{3FDB8E67-DEF3-D986-69FD-DB8BFE7526DC}"/>
              </a:ext>
            </a:extLst>
          </p:cNvPr>
          <p:cNvGrpSpPr/>
          <p:nvPr/>
        </p:nvGrpSpPr>
        <p:grpSpPr>
          <a:xfrm>
            <a:off x="1338917" y="2133600"/>
            <a:ext cx="9514167" cy="3962400"/>
            <a:chOff x="76200" y="2133600"/>
            <a:chExt cx="9514167" cy="3962400"/>
          </a:xfrm>
        </p:grpSpPr>
        <p:pic>
          <p:nvPicPr>
            <p:cNvPr id="4" name="Graphic 3" descr="Call center with solid fill">
              <a:extLst>
                <a:ext uri="{FF2B5EF4-FFF2-40B4-BE49-F238E27FC236}">
                  <a16:creationId xmlns:a16="http://schemas.microsoft.com/office/drawing/2014/main" id="{6805F87A-F9D0-AA92-DEE3-CD19AB5EEB3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6200" y="2359746"/>
              <a:ext cx="1021264" cy="1085499"/>
            </a:xfrm>
            <a:prstGeom prst="rect">
              <a:avLst/>
            </a:prstGeom>
          </p:spPr>
        </p:pic>
        <p:sp>
          <p:nvSpPr>
            <p:cNvPr id="5" name="Rectangle 4">
              <a:extLst>
                <a:ext uri="{FF2B5EF4-FFF2-40B4-BE49-F238E27FC236}">
                  <a16:creationId xmlns:a16="http://schemas.microsoft.com/office/drawing/2014/main" id="{511C4867-EF5C-F035-6836-C8AD2D846411}"/>
                </a:ext>
              </a:extLst>
            </p:cNvPr>
            <p:cNvSpPr/>
            <p:nvPr/>
          </p:nvSpPr>
          <p:spPr>
            <a:xfrm>
              <a:off x="2629359" y="2133600"/>
              <a:ext cx="3574423" cy="1537791"/>
            </a:xfrm>
            <a:prstGeom prst="rect">
              <a:avLst/>
            </a:prstGeom>
            <a:solidFill>
              <a:schemeClr val="accent6"/>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Whisper</a:t>
              </a:r>
            </a:p>
            <a:p>
              <a:pPr algn="ctr"/>
              <a:r>
                <a:rPr lang="en-US" dirty="0"/>
                <a:t>(Speech-to-Text)</a:t>
              </a:r>
            </a:p>
          </p:txBody>
        </p:sp>
        <p:cxnSp>
          <p:nvCxnSpPr>
            <p:cNvPr id="7" name="Straight Arrow Connector 6">
              <a:extLst>
                <a:ext uri="{FF2B5EF4-FFF2-40B4-BE49-F238E27FC236}">
                  <a16:creationId xmlns:a16="http://schemas.microsoft.com/office/drawing/2014/main" id="{B53813D0-BFF9-531A-2E6E-7DDC259E34AF}"/>
                </a:ext>
              </a:extLst>
            </p:cNvPr>
            <p:cNvCxnSpPr>
              <a:cxnSpLocks/>
              <a:endCxn id="5" idx="1"/>
            </p:cNvCxnSpPr>
            <p:nvPr/>
          </p:nvCxnSpPr>
          <p:spPr>
            <a:xfrm>
              <a:off x="1097464" y="2902495"/>
              <a:ext cx="1531895" cy="0"/>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7C74A66-6236-AFCD-DC3E-DC597130312C}"/>
                </a:ext>
              </a:extLst>
            </p:cNvPr>
            <p:cNvCxnSpPr>
              <a:cxnSpLocks/>
              <a:endCxn id="15" idx="0"/>
            </p:cNvCxnSpPr>
            <p:nvPr/>
          </p:nvCxnSpPr>
          <p:spPr>
            <a:xfrm>
              <a:off x="3994693" y="3733800"/>
              <a:ext cx="0" cy="1073169"/>
            </a:xfrm>
            <a:prstGeom prst="straightConnector1">
              <a:avLst/>
            </a:prstGeom>
            <a:ln w="762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pic>
          <p:nvPicPr>
            <p:cNvPr id="15" name="Graphic 14" descr="Document with solid fill">
              <a:extLst>
                <a:ext uri="{FF2B5EF4-FFF2-40B4-BE49-F238E27FC236}">
                  <a16:creationId xmlns:a16="http://schemas.microsoft.com/office/drawing/2014/main" id="{371BE4A1-B3F7-DBBA-4339-279AD7C1482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84061" y="4806969"/>
              <a:ext cx="1021264" cy="1085499"/>
            </a:xfrm>
            <a:prstGeom prst="rect">
              <a:avLst/>
            </a:prstGeom>
          </p:spPr>
        </p:pic>
        <p:sp>
          <p:nvSpPr>
            <p:cNvPr id="16" name="Rectangle 15">
              <a:extLst>
                <a:ext uri="{FF2B5EF4-FFF2-40B4-BE49-F238E27FC236}">
                  <a16:creationId xmlns:a16="http://schemas.microsoft.com/office/drawing/2014/main" id="{4DC3CDD7-DF29-8D02-12F1-97B768CCF690}"/>
                </a:ext>
              </a:extLst>
            </p:cNvPr>
            <p:cNvSpPr/>
            <p:nvPr/>
          </p:nvSpPr>
          <p:spPr>
            <a:xfrm>
              <a:off x="6015944" y="4558209"/>
              <a:ext cx="3574423" cy="1537791"/>
            </a:xfrm>
            <a:prstGeom prst="rect">
              <a:avLst/>
            </a:prstGeom>
            <a:solidFill>
              <a:schemeClr val="accent1"/>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t>Chat Completion</a:t>
              </a:r>
            </a:p>
          </p:txBody>
        </p:sp>
        <p:cxnSp>
          <p:nvCxnSpPr>
            <p:cNvPr id="17" name="Straight Arrow Connector 16">
              <a:extLst>
                <a:ext uri="{FF2B5EF4-FFF2-40B4-BE49-F238E27FC236}">
                  <a16:creationId xmlns:a16="http://schemas.microsoft.com/office/drawing/2014/main" id="{BA32AE60-2945-4501-905B-0669685F96C8}"/>
                </a:ext>
              </a:extLst>
            </p:cNvPr>
            <p:cNvCxnSpPr>
              <a:cxnSpLocks/>
              <a:endCxn id="16" idx="1"/>
            </p:cNvCxnSpPr>
            <p:nvPr/>
          </p:nvCxnSpPr>
          <p:spPr>
            <a:xfrm>
              <a:off x="4484048" y="5327105"/>
              <a:ext cx="1531895"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6198518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C70D83-F949-AEF3-A9B8-7DBDB441244F}"/>
              </a:ext>
            </a:extLst>
          </p:cNvPr>
          <p:cNvSpPr>
            <a:spLocks noGrp="1"/>
          </p:cNvSpPr>
          <p:nvPr>
            <p:ph type="title"/>
          </p:nvPr>
        </p:nvSpPr>
        <p:spPr/>
        <p:txBody>
          <a:bodyPr/>
          <a:lstStyle/>
          <a:p>
            <a:r>
              <a:rPr lang="en-US" dirty="0"/>
              <a:t>Demo:</a:t>
            </a:r>
            <a:br>
              <a:rPr lang="en-US" dirty="0"/>
            </a:br>
            <a:r>
              <a:rPr lang="en-US" dirty="0"/>
              <a:t>Passing the Output</a:t>
            </a:r>
          </a:p>
        </p:txBody>
      </p:sp>
      <p:sp>
        <p:nvSpPr>
          <p:cNvPr id="6" name="TextBox 5">
            <a:extLst>
              <a:ext uri="{FF2B5EF4-FFF2-40B4-BE49-F238E27FC236}">
                <a16:creationId xmlns:a16="http://schemas.microsoft.com/office/drawing/2014/main" id="{86A86D1C-6F5B-7720-A74B-53972C09BD75}"/>
              </a:ext>
            </a:extLst>
          </p:cNvPr>
          <p:cNvSpPr txBox="1"/>
          <p:nvPr/>
        </p:nvSpPr>
        <p:spPr>
          <a:xfrm>
            <a:off x="876300" y="1981200"/>
            <a:ext cx="10439400" cy="4247317"/>
          </a:xfrm>
          <a:prstGeom prst="rect">
            <a:avLst/>
          </a:prstGeom>
          <a:noFill/>
        </p:spPr>
        <p:txBody>
          <a:bodyPr wrap="square">
            <a:spAutoFit/>
          </a:bodyPr>
          <a:lstStyle/>
          <a:p>
            <a:r>
              <a:rPr lang="en-US" b="0" dirty="0">
                <a:solidFill>
                  <a:srgbClr val="9CDCFE"/>
                </a:solidFill>
                <a:effectLst/>
                <a:highlight>
                  <a:srgbClr val="000000"/>
                </a:highlight>
                <a:latin typeface="Consolas" panose="020B0609020204030204" pitchFamily="49" charset="0"/>
              </a:rPr>
              <a:t>response</a:t>
            </a:r>
            <a:r>
              <a:rPr lang="en-US" b="0" dirty="0">
                <a:solidFill>
                  <a:srgbClr val="FFFFFF"/>
                </a:solidFill>
                <a:effectLst/>
                <a:highlight>
                  <a:srgbClr val="000000"/>
                </a:highlight>
                <a:latin typeface="Consolas" panose="020B0609020204030204" pitchFamily="49" charset="0"/>
              </a:rPr>
              <a:t> </a:t>
            </a:r>
            <a:r>
              <a:rPr lang="en-US" b="0" dirty="0">
                <a:solidFill>
                  <a:srgbClr val="D4D4D4"/>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err="1">
                <a:solidFill>
                  <a:srgbClr val="9CDCFE"/>
                </a:solidFill>
                <a:effectLst/>
                <a:highlight>
                  <a:srgbClr val="000000"/>
                </a:highlight>
                <a:latin typeface="Consolas" panose="020B0609020204030204" pitchFamily="49" charset="0"/>
              </a:rPr>
              <a:t>client</a:t>
            </a:r>
            <a:r>
              <a:rPr lang="en-US" b="0" dirty="0" err="1">
                <a:solidFill>
                  <a:srgbClr val="FFFFFF"/>
                </a:solidFill>
                <a:effectLst/>
                <a:highlight>
                  <a:srgbClr val="000000"/>
                </a:highlight>
                <a:latin typeface="Consolas" panose="020B0609020204030204" pitchFamily="49" charset="0"/>
              </a:rPr>
              <a:t>.</a:t>
            </a:r>
            <a:r>
              <a:rPr lang="en-US" b="0" dirty="0" err="1">
                <a:solidFill>
                  <a:srgbClr val="9CDCFE"/>
                </a:solidFill>
                <a:effectLst/>
                <a:highlight>
                  <a:srgbClr val="000000"/>
                </a:highlight>
                <a:latin typeface="Consolas" panose="020B0609020204030204" pitchFamily="49" charset="0"/>
              </a:rPr>
              <a:t>chat</a:t>
            </a:r>
            <a:r>
              <a:rPr lang="en-US" b="0" dirty="0" err="1">
                <a:solidFill>
                  <a:srgbClr val="FFFFFF"/>
                </a:solidFill>
                <a:effectLst/>
                <a:highlight>
                  <a:srgbClr val="000000"/>
                </a:highlight>
                <a:latin typeface="Consolas" panose="020B0609020204030204" pitchFamily="49" charset="0"/>
              </a:rPr>
              <a:t>.</a:t>
            </a:r>
            <a:r>
              <a:rPr lang="en-US" b="0" dirty="0" err="1">
                <a:solidFill>
                  <a:srgbClr val="9CDCFE"/>
                </a:solidFill>
                <a:effectLst/>
                <a:highlight>
                  <a:srgbClr val="000000"/>
                </a:highlight>
                <a:latin typeface="Consolas" panose="020B0609020204030204" pitchFamily="49" charset="0"/>
              </a:rPr>
              <a:t>completions</a:t>
            </a:r>
            <a:r>
              <a:rPr lang="en-US" b="0" dirty="0" err="1">
                <a:solidFill>
                  <a:srgbClr val="FFFFFF"/>
                </a:solidFill>
                <a:effectLst/>
                <a:highlight>
                  <a:srgbClr val="000000"/>
                </a:highlight>
                <a:latin typeface="Consolas" panose="020B0609020204030204" pitchFamily="49" charset="0"/>
              </a:rPr>
              <a:t>.</a:t>
            </a:r>
            <a:r>
              <a:rPr lang="en-US" b="0" dirty="0" err="1">
                <a:solidFill>
                  <a:srgbClr val="DCDCAA"/>
                </a:solidFill>
                <a:effectLst/>
                <a:highlight>
                  <a:srgbClr val="000000"/>
                </a:highlight>
                <a:latin typeface="Consolas" panose="020B0609020204030204" pitchFamily="49" charset="0"/>
              </a:rPr>
              <a:t>create</a:t>
            </a:r>
            <a:r>
              <a:rPr lang="en-US" b="0" dirty="0">
                <a:solidFill>
                  <a:srgbClr val="FFFFFF"/>
                </a:solidFill>
                <a:effectLst/>
                <a:highlight>
                  <a:srgbClr val="000000"/>
                </a:highlight>
                <a:latin typeface="Consolas" panose="020B0609020204030204" pitchFamily="49" charset="0"/>
              </a:rPr>
              <a:t>(</a:t>
            </a:r>
          </a:p>
          <a:p>
            <a:r>
              <a:rPr lang="en-US" b="0" dirty="0">
                <a:solidFill>
                  <a:srgbClr val="FFFFFF"/>
                </a:solidFill>
                <a:effectLst/>
                <a:highlight>
                  <a:srgbClr val="000000"/>
                </a:highlight>
                <a:latin typeface="Consolas" panose="020B0609020204030204" pitchFamily="49" charset="0"/>
              </a:rPr>
              <a:t>    </a:t>
            </a:r>
            <a:r>
              <a:rPr lang="en-US" b="0" dirty="0">
                <a:solidFill>
                  <a:srgbClr val="9CDCFE"/>
                </a:solidFill>
                <a:effectLst/>
                <a:highlight>
                  <a:srgbClr val="000000"/>
                </a:highlight>
                <a:latin typeface="Consolas" panose="020B0609020204030204" pitchFamily="49" charset="0"/>
              </a:rPr>
              <a:t>model</a:t>
            </a:r>
            <a:r>
              <a:rPr lang="en-US" b="0" dirty="0">
                <a:solidFill>
                  <a:srgbClr val="D4D4D4"/>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"gpt-4o"</a:t>
            </a:r>
            <a:r>
              <a:rPr lang="en-US" b="0" dirty="0">
                <a:solidFill>
                  <a:srgbClr val="FFFFFF"/>
                </a:solidFill>
                <a:effectLst/>
                <a:highlight>
                  <a:srgbClr val="000000"/>
                </a:highlight>
                <a:latin typeface="Consolas" panose="020B0609020204030204" pitchFamily="49" charset="0"/>
              </a:rPr>
              <a:t>,</a:t>
            </a:r>
          </a:p>
          <a:p>
            <a:r>
              <a:rPr lang="en-US" b="0" dirty="0">
                <a:solidFill>
                  <a:srgbClr val="FFFFFF"/>
                </a:solidFill>
                <a:effectLst/>
                <a:highlight>
                  <a:srgbClr val="000000"/>
                </a:highlight>
                <a:latin typeface="Consolas" panose="020B0609020204030204" pitchFamily="49" charset="0"/>
              </a:rPr>
              <a:t>    </a:t>
            </a:r>
            <a:r>
              <a:rPr lang="en-US" b="0" dirty="0">
                <a:solidFill>
                  <a:srgbClr val="9CDCFE"/>
                </a:solidFill>
                <a:effectLst/>
                <a:highlight>
                  <a:srgbClr val="000000"/>
                </a:highlight>
                <a:latin typeface="Consolas" panose="020B0609020204030204" pitchFamily="49" charset="0"/>
              </a:rPr>
              <a:t>temperature</a:t>
            </a:r>
            <a:r>
              <a:rPr lang="en-US" b="0" dirty="0">
                <a:solidFill>
                  <a:srgbClr val="D4D4D4"/>
                </a:solidFill>
                <a:effectLst/>
                <a:highlight>
                  <a:srgbClr val="000000"/>
                </a:highlight>
                <a:latin typeface="Consolas" panose="020B0609020204030204" pitchFamily="49" charset="0"/>
              </a:rPr>
              <a:t>=</a:t>
            </a:r>
            <a:r>
              <a:rPr lang="en-US" b="0" dirty="0">
                <a:solidFill>
                  <a:srgbClr val="B5CEA8"/>
                </a:solidFill>
                <a:effectLst/>
                <a:highlight>
                  <a:srgbClr val="000000"/>
                </a:highlight>
                <a:latin typeface="Consolas" panose="020B0609020204030204" pitchFamily="49" charset="0"/>
              </a:rPr>
              <a:t>1</a:t>
            </a:r>
            <a:r>
              <a:rPr lang="en-US" b="0" dirty="0">
                <a:solidFill>
                  <a:srgbClr val="FFFFFF"/>
                </a:solidFill>
                <a:effectLst/>
                <a:highlight>
                  <a:srgbClr val="000000"/>
                </a:highlight>
                <a:latin typeface="Consolas" panose="020B0609020204030204" pitchFamily="49" charset="0"/>
              </a:rPr>
              <a:t>,</a:t>
            </a:r>
          </a:p>
          <a:p>
            <a:r>
              <a:rPr lang="en-US" b="0" dirty="0">
                <a:solidFill>
                  <a:srgbClr val="FFFFFF"/>
                </a:solidFill>
                <a:effectLst/>
                <a:highlight>
                  <a:srgbClr val="000000"/>
                </a:highlight>
                <a:latin typeface="Consolas" panose="020B0609020204030204" pitchFamily="49" charset="0"/>
              </a:rPr>
              <a:t>    </a:t>
            </a:r>
            <a:r>
              <a:rPr lang="en-US" b="0" dirty="0">
                <a:solidFill>
                  <a:srgbClr val="9CDCFE"/>
                </a:solidFill>
                <a:effectLst/>
                <a:highlight>
                  <a:srgbClr val="000000"/>
                </a:highlight>
                <a:latin typeface="Consolas" panose="020B0609020204030204" pitchFamily="49" charset="0"/>
              </a:rPr>
              <a:t>messages</a:t>
            </a:r>
            <a:r>
              <a:rPr lang="en-US" b="0" dirty="0">
                <a:solidFill>
                  <a:srgbClr val="D4D4D4"/>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a:t>
            </a:r>
          </a:p>
          <a:p>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"system"</a:t>
            </a:r>
            <a:r>
              <a:rPr lang="en-US" b="0" dirty="0">
                <a:solidFill>
                  <a:srgbClr val="FFFFFF"/>
                </a:solidFill>
                <a:effectLst/>
                <a:highlight>
                  <a:srgbClr val="000000"/>
                </a:highlight>
                <a:latin typeface="Consolas" panose="020B0609020204030204" pitchFamily="49" charset="0"/>
              </a:rPr>
              <a:t>,</a:t>
            </a:r>
          </a:p>
          <a:p>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"You will be given a transcript of an audio file. Your task is to summarize the text and tell me who is speaking."</a:t>
            </a:r>
            <a:endParaRPr lang="en-US" b="0" dirty="0">
              <a:solidFill>
                <a:srgbClr val="FFFFFF"/>
              </a:solidFill>
              <a:effectLst/>
              <a:highlight>
                <a:srgbClr val="000000"/>
              </a:highlight>
              <a:latin typeface="Consolas" panose="020B0609020204030204" pitchFamily="49" charset="0"/>
            </a:endParaRPr>
          </a:p>
          <a:p>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"user"</a:t>
            </a:r>
            <a:r>
              <a:rPr lang="en-US" b="0" dirty="0">
                <a:solidFill>
                  <a:srgbClr val="FFFFFF"/>
                </a:solidFill>
                <a:effectLst/>
                <a:highlight>
                  <a:srgbClr val="000000"/>
                </a:highlight>
                <a:latin typeface="Consolas" panose="020B0609020204030204" pitchFamily="49" charset="0"/>
              </a:rPr>
              <a:t>,</a:t>
            </a:r>
          </a:p>
          <a:p>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9CDCFE"/>
                </a:solidFill>
                <a:effectLst/>
                <a:highlight>
                  <a:srgbClr val="000000"/>
                </a:highlight>
                <a:latin typeface="Consolas" panose="020B0609020204030204" pitchFamily="49" charset="0"/>
              </a:rPr>
              <a:t>transcript</a:t>
            </a:r>
            <a:endParaRPr lang="en-US" b="0" dirty="0">
              <a:solidFill>
                <a:srgbClr val="FFFFFF"/>
              </a:solidFill>
              <a:effectLst/>
              <a:highlight>
                <a:srgbClr val="000000"/>
              </a:highlight>
              <a:latin typeface="Consolas" panose="020B0609020204030204" pitchFamily="49" charset="0"/>
            </a:endParaRPr>
          </a:p>
          <a:p>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p>
        </p:txBody>
      </p:sp>
    </p:spTree>
    <p:extLst>
      <p:ext uri="{BB962C8B-B14F-4D97-AF65-F5344CB8AC3E}">
        <p14:creationId xmlns:p14="http://schemas.microsoft.com/office/powerpoint/2010/main" val="26671570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BDF793-DD45-53A8-B78B-E140E0CF84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3206290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43E62C8-1537-737F-4335-8FB3548401B5}"/>
              </a:ext>
            </a:extLst>
          </p:cNvPr>
          <p:cNvPicPr>
            <a:picLocks noChangeAspect="1"/>
          </p:cNvPicPr>
          <p:nvPr/>
        </p:nvPicPr>
        <p:blipFill>
          <a:blip r:embed="rId3"/>
          <a:stretch>
            <a:fillRect/>
          </a:stretch>
        </p:blipFill>
        <p:spPr>
          <a:xfrm>
            <a:off x="472374" y="1262191"/>
            <a:ext cx="11247253" cy="4333619"/>
          </a:xfrm>
          <a:prstGeom prst="rect">
            <a:avLst/>
          </a:prstGeom>
        </p:spPr>
      </p:pic>
    </p:spTree>
    <p:extLst>
      <p:ext uri="{BB962C8B-B14F-4D97-AF65-F5344CB8AC3E}">
        <p14:creationId xmlns:p14="http://schemas.microsoft.com/office/powerpoint/2010/main" val="3030699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78AC906-72BD-CB84-1BB6-7C6124F141A2}"/>
              </a:ext>
            </a:extLst>
          </p:cNvPr>
          <p:cNvPicPr>
            <a:picLocks noChangeAspect="1"/>
          </p:cNvPicPr>
          <p:nvPr/>
        </p:nvPicPr>
        <p:blipFill>
          <a:blip r:embed="rId3"/>
          <a:stretch>
            <a:fillRect/>
          </a:stretch>
        </p:blipFill>
        <p:spPr>
          <a:xfrm>
            <a:off x="424932" y="1571856"/>
            <a:ext cx="11342137" cy="3914543"/>
          </a:xfrm>
          <a:prstGeom prst="rect">
            <a:avLst/>
          </a:prstGeom>
        </p:spPr>
      </p:pic>
    </p:spTree>
    <p:extLst>
      <p:ext uri="{BB962C8B-B14F-4D97-AF65-F5344CB8AC3E}">
        <p14:creationId xmlns:p14="http://schemas.microsoft.com/office/powerpoint/2010/main" val="2087424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11A896-2B8F-F413-3B90-971F84E2E48F}"/>
              </a:ext>
            </a:extLst>
          </p:cNvPr>
          <p:cNvPicPr>
            <a:picLocks noChangeAspect="1"/>
          </p:cNvPicPr>
          <p:nvPr/>
        </p:nvPicPr>
        <p:blipFill>
          <a:blip r:embed="rId3"/>
          <a:stretch>
            <a:fillRect/>
          </a:stretch>
        </p:blipFill>
        <p:spPr>
          <a:xfrm>
            <a:off x="321199" y="2609952"/>
            <a:ext cx="11549603" cy="1733448"/>
          </a:xfrm>
          <a:prstGeom prst="rect">
            <a:avLst/>
          </a:prstGeom>
        </p:spPr>
      </p:pic>
    </p:spTree>
    <p:extLst>
      <p:ext uri="{BB962C8B-B14F-4D97-AF65-F5344CB8AC3E}">
        <p14:creationId xmlns:p14="http://schemas.microsoft.com/office/powerpoint/2010/main" val="647092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E39EF-CC3C-FC9D-63A5-8A78101DFBDD}"/>
              </a:ext>
            </a:extLst>
          </p:cNvPr>
          <p:cNvSpPr>
            <a:spLocks noGrp="1"/>
          </p:cNvSpPr>
          <p:nvPr>
            <p:ph type="title"/>
          </p:nvPr>
        </p:nvSpPr>
        <p:spPr/>
        <p:txBody>
          <a:bodyPr/>
          <a:lstStyle/>
          <a:p>
            <a:r>
              <a:rPr lang="en-US" dirty="0"/>
              <a:t>Transcription</a:t>
            </a:r>
          </a:p>
        </p:txBody>
      </p:sp>
    </p:spTree>
    <p:extLst>
      <p:ext uri="{BB962C8B-B14F-4D97-AF65-F5344CB8AC3E}">
        <p14:creationId xmlns:p14="http://schemas.microsoft.com/office/powerpoint/2010/main" val="2532212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A80F34F-1327-B3F0-E138-BC4AE74B9356}"/>
              </a:ext>
            </a:extLst>
          </p:cNvPr>
          <p:cNvPicPr>
            <a:picLocks noChangeAspect="1"/>
          </p:cNvPicPr>
          <p:nvPr/>
        </p:nvPicPr>
        <p:blipFill>
          <a:blip r:embed="rId2"/>
          <a:stretch>
            <a:fillRect/>
          </a:stretch>
        </p:blipFill>
        <p:spPr>
          <a:xfrm>
            <a:off x="3153743" y="0"/>
            <a:ext cx="5884513" cy="6858000"/>
          </a:xfrm>
          <a:prstGeom prst="rect">
            <a:avLst/>
          </a:prstGeom>
        </p:spPr>
      </p:pic>
    </p:spTree>
    <p:extLst>
      <p:ext uri="{BB962C8B-B14F-4D97-AF65-F5344CB8AC3E}">
        <p14:creationId xmlns:p14="http://schemas.microsoft.com/office/powerpoint/2010/main" val="2381319481"/>
      </p:ext>
    </p:extLst>
  </p:cSld>
  <p:clrMapOvr>
    <a:masterClrMapping/>
  </p:clrMapOvr>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technology circuit board design presentation (widescreen)</Template>
  <TotalTime>25826</TotalTime>
  <Words>1446</Words>
  <Application>Microsoft Office PowerPoint</Application>
  <PresentationFormat>Widescreen</PresentationFormat>
  <Paragraphs>180</Paragraphs>
  <Slides>42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42</vt:i4>
      </vt:variant>
    </vt:vector>
  </HeadingPairs>
  <TitlesOfParts>
    <vt:vector size="46" baseType="lpstr">
      <vt:lpstr>Arial</vt:lpstr>
      <vt:lpstr>Candara</vt:lpstr>
      <vt:lpstr>Consolas</vt:lpstr>
      <vt:lpstr>Tech Computer 16x9</vt:lpstr>
      <vt:lpstr>Working with Audio Part 3 Whisper (Transcription)</vt:lpstr>
      <vt:lpstr>What We Will Cover</vt:lpstr>
      <vt:lpstr>Understanding Whisper Speech-to-Text</vt:lpstr>
      <vt:lpstr>Whisper (Speech-to-Text)</vt:lpstr>
      <vt:lpstr>PowerPoint Presentation</vt:lpstr>
      <vt:lpstr>PowerPoint Presentation</vt:lpstr>
      <vt:lpstr>PowerPoint Presentation</vt:lpstr>
      <vt:lpstr>Transcription</vt:lpstr>
      <vt:lpstr>PowerPoint Presentation</vt:lpstr>
      <vt:lpstr>Demo: Simple Transcription</vt:lpstr>
      <vt:lpstr>Demo: Transcription with All Parameters</vt:lpstr>
      <vt:lpstr>PowerPoint Presentation</vt:lpstr>
      <vt:lpstr>Membership has its privileges</vt:lpstr>
      <vt:lpstr>https://www.youtube.com/@AINewsFresh</vt:lpstr>
      <vt:lpstr>Segments and Words</vt:lpstr>
      <vt:lpstr>PowerPoint Presentation</vt:lpstr>
      <vt:lpstr>PowerPoint Presentation</vt:lpstr>
      <vt:lpstr>Segment Example</vt:lpstr>
      <vt:lpstr>Demo: Segment Timestamps</vt:lpstr>
      <vt:lpstr>Why Segments?</vt:lpstr>
      <vt:lpstr>Word Example</vt:lpstr>
      <vt:lpstr>Demo: Word Timestamps</vt:lpstr>
      <vt:lpstr>Why Words?</vt:lpstr>
      <vt:lpstr>Use Cases</vt:lpstr>
      <vt:lpstr>Response Formats</vt:lpstr>
      <vt:lpstr>verbose_json</vt:lpstr>
      <vt:lpstr>text</vt:lpstr>
      <vt:lpstr>Demo: text format</vt:lpstr>
      <vt:lpstr>srt (SubRip Subtitle)</vt:lpstr>
      <vt:lpstr>Demo: srt (SubRip Subtitle) format</vt:lpstr>
      <vt:lpstr>Prompting</vt:lpstr>
      <vt:lpstr>PowerPoint Presentation</vt:lpstr>
      <vt:lpstr>Demo: Prompting</vt:lpstr>
      <vt:lpstr>Temperature</vt:lpstr>
      <vt:lpstr>PowerPoint Presentation</vt:lpstr>
      <vt:lpstr>Prediction</vt:lpstr>
      <vt:lpstr>Temperature Examples</vt:lpstr>
      <vt:lpstr>Demo: Using Temperature</vt:lpstr>
      <vt:lpstr>Passing the Output</vt:lpstr>
      <vt:lpstr>Feeding Generated Output to  Something Else</vt:lpstr>
      <vt:lpstr>Demo: Passing the Output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Zain Naboulsi</cp:lastModifiedBy>
  <cp:revision>22</cp:revision>
  <dcterms:created xsi:type="dcterms:W3CDTF">2024-02-05T00:50:55Z</dcterms:created>
  <dcterms:modified xsi:type="dcterms:W3CDTF">2024-07-30T23:59:38Z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